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1" r:id="rId4"/>
  </p:sldMasterIdLst>
  <p:notesMasterIdLst>
    <p:notesMasterId r:id="rId59"/>
  </p:notesMasterIdLst>
  <p:handoutMasterIdLst>
    <p:handoutMasterId r:id="rId60"/>
  </p:handoutMasterIdLst>
  <p:sldIdLst>
    <p:sldId id="256" r:id="rId5"/>
    <p:sldId id="514" r:id="rId6"/>
    <p:sldId id="513" r:id="rId7"/>
    <p:sldId id="257" r:id="rId8"/>
    <p:sldId id="524" r:id="rId9"/>
    <p:sldId id="538" r:id="rId10"/>
    <p:sldId id="319" r:id="rId11"/>
    <p:sldId id="517" r:id="rId12"/>
    <p:sldId id="345" r:id="rId13"/>
    <p:sldId id="355" r:id="rId14"/>
    <p:sldId id="391" r:id="rId15"/>
    <p:sldId id="539" r:id="rId16"/>
    <p:sldId id="540" r:id="rId17"/>
    <p:sldId id="541" r:id="rId18"/>
    <p:sldId id="542" r:id="rId19"/>
    <p:sldId id="358" r:id="rId20"/>
    <p:sldId id="320" r:id="rId21"/>
    <p:sldId id="546" r:id="rId22"/>
    <p:sldId id="463" r:id="rId23"/>
    <p:sldId id="351" r:id="rId24"/>
    <p:sldId id="394" r:id="rId25"/>
    <p:sldId id="468" r:id="rId26"/>
    <p:sldId id="357" r:id="rId27"/>
    <p:sldId id="521" r:id="rId28"/>
    <p:sldId id="535" r:id="rId29"/>
    <p:sldId id="537" r:id="rId30"/>
    <p:sldId id="531" r:id="rId31"/>
    <p:sldId id="547" r:id="rId32"/>
    <p:sldId id="396" r:id="rId33"/>
    <p:sldId id="466" r:id="rId34"/>
    <p:sldId id="506" r:id="rId35"/>
    <p:sldId id="543" r:id="rId36"/>
    <p:sldId id="509" r:id="rId37"/>
    <p:sldId id="508" r:id="rId38"/>
    <p:sldId id="352" r:id="rId39"/>
    <p:sldId id="334" r:id="rId40"/>
    <p:sldId id="532" r:id="rId41"/>
    <p:sldId id="522" r:id="rId42"/>
    <p:sldId id="510" r:id="rId43"/>
    <p:sldId id="548" r:id="rId44"/>
    <p:sldId id="511" r:id="rId45"/>
    <p:sldId id="533" r:id="rId46"/>
    <p:sldId id="525" r:id="rId47"/>
    <p:sldId id="527" r:id="rId48"/>
    <p:sldId id="528" r:id="rId49"/>
    <p:sldId id="544" r:id="rId50"/>
    <p:sldId id="549" r:id="rId51"/>
    <p:sldId id="529" r:id="rId52"/>
    <p:sldId id="551" r:id="rId53"/>
    <p:sldId id="452" r:id="rId54"/>
    <p:sldId id="472" r:id="rId55"/>
    <p:sldId id="336" r:id="rId56"/>
    <p:sldId id="534" r:id="rId57"/>
    <p:sldId id="552" r:id="rId5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499B03-6C3C-0186-7F2A-E5745F623862}" name="Bertels Kaufman, Emily" initials="BE" userId="S::ebertels@home.ku.edu::f3d70401-1cb6-429f-bf95-77290370a963" providerId="AD"/>
  <p188:author id="{D797283B-6746-B393-5272-3018E0505566}" name="DeBoer, Angela" initials="DA" userId="S::a062d809@home.ku.edu::6786753c-6d20-4c4d-9934-f631e2c86d04" providerId="AD"/>
  <p188:author id="{48BB1247-042B-4C97-C044-D8A1FB253FA7}" name="Braun, Lisa Marie" initials="BM" userId="S::lbraun@home.ku.edu::9dc9bf5a-7de8-4b6c-9203-fb245dcdd24a" providerId="AD"/>
  <p188:author id="{46EF7E49-7E82-195C-D10C-653A49D78875}" name="Minor, Erin Marie" initials="MM" userId="S::e074m592@home.ku.edu::625da342-0cf1-4312-986a-56d43089e1b0" providerId="AD"/>
  <p188:author id="{F5BC2B7A-0648-132F-6AD5-82DE60AC7553}" name="Bertels Kaufman, Emily" initials="EBK" userId="Bertels Kaufman, Emily" providerId="None"/>
  <p188:author id="{81A79480-91DD-2916-8BC9-EDAE1F5A1E60}" name="Stephen, Lisa" initials="SL" userId="S::lms@home.ku.edu::340b3175-ccae-4657-af9c-7f2ff58cf54f" providerId="AD"/>
  <p188:author id="{72F612AB-D30F-46E6-BDF5-018005A91489}" name="Julie C. Ewing" initials="JE" userId="S::jewing_ksde.org#ext#@kansas.onmicrosoft.com::0a44924b-5d9a-4f15-9273-f9e49c5c5d78" providerId="AD"/>
  <p188:author id="{7C9F4DD3-210E-8757-E8B3-B41174773753}" name="Bond, Candace" initials="BC" userId="S::c308b541@home.ku.edu::4c733e14-d764-43a3-860f-2e43b21058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rrett, Drew" initials="JD" lastIdx="16" clrIdx="0">
    <p:extLst>
      <p:ext uri="{19B8F6BF-5375-455C-9EA6-DF929625EA0E}">
        <p15:presenceInfo xmlns:p15="http://schemas.microsoft.com/office/powerpoint/2012/main" userId="S::jarrettdl@home.ku.edu::96ec461b-6464-42a5-88b2-ff5124829b7c" providerId="AD"/>
      </p:ext>
    </p:extLst>
  </p:cmAuthor>
  <p:cmAuthor id="2" name="Turner, Charles W" initials="TW" lastIdx="26" clrIdx="1">
    <p:extLst>
      <p:ext uri="{19B8F6BF-5375-455C-9EA6-DF929625EA0E}">
        <p15:presenceInfo xmlns:p15="http://schemas.microsoft.com/office/powerpoint/2012/main" userId="S::c478t642@home.ku.edu::bfc2f351-e57f-48d6-926f-70d48b575c6f" providerId="AD"/>
      </p:ext>
    </p:extLst>
  </p:cmAuthor>
  <p:cmAuthor id="3" name="Martin, Susan Dressler" initials="MD" lastIdx="10" clrIdx="2">
    <p:extLst>
      <p:ext uri="{19B8F6BF-5375-455C-9EA6-DF929625EA0E}">
        <p15:presenceInfo xmlns:p15="http://schemas.microsoft.com/office/powerpoint/2012/main" userId="S::s653m834@home.ku.edu::0b50b1ec-e952-4bc6-b852-c7b8e7ce2a8c" providerId="AD"/>
      </p:ext>
    </p:extLst>
  </p:cmAuthor>
  <p:cmAuthor id="4" name="Skaggs, Sean Patrick" initials="SP" lastIdx="22" clrIdx="3">
    <p:extLst>
      <p:ext uri="{19B8F6BF-5375-455C-9EA6-DF929625EA0E}">
        <p15:presenceInfo xmlns:p15="http://schemas.microsoft.com/office/powerpoint/2012/main" userId="S::skaggs1@home.ku.edu::25046393-3491-4d6d-94bf-b5e418fc07bc" providerId="AD"/>
      </p:ext>
    </p:extLst>
  </p:cmAuthor>
  <p:cmAuthor id="5" name="Minor, Erin Marie" initials="MM" lastIdx="21" clrIdx="4">
    <p:extLst>
      <p:ext uri="{19B8F6BF-5375-455C-9EA6-DF929625EA0E}">
        <p15:presenceInfo xmlns:p15="http://schemas.microsoft.com/office/powerpoint/2012/main" userId="S::e074m592@home.ku.edu::625da342-0cf1-4312-986a-56d43089e1b0" providerId="AD"/>
      </p:ext>
    </p:extLst>
  </p:cmAuthor>
  <p:cmAuthor id="6" name="Braun, Lisa Marie" initials="BM" lastIdx="14" clrIdx="5">
    <p:extLst>
      <p:ext uri="{19B8F6BF-5375-455C-9EA6-DF929625EA0E}">
        <p15:presenceInfo xmlns:p15="http://schemas.microsoft.com/office/powerpoint/2012/main" userId="S::lbraun@home.ku.edu::9dc9bf5a-7de8-4b6c-9203-fb245dcdd24a" providerId="AD"/>
      </p:ext>
    </p:extLst>
  </p:cmAuthor>
  <p:cmAuthor id="7" name="DeBoer, Angela" initials="DA" lastIdx="17" clrIdx="6">
    <p:extLst>
      <p:ext uri="{19B8F6BF-5375-455C-9EA6-DF929625EA0E}">
        <p15:presenceInfo xmlns:p15="http://schemas.microsoft.com/office/powerpoint/2012/main" userId="S::a062d809@home.ku.edu::6786753c-6d20-4c4d-9934-f631e2c86d04" providerId="AD"/>
      </p:ext>
    </p:extLst>
  </p:cmAuthor>
  <p:cmAuthor id="8" name="Julie C. Ewing" initials="JCE" lastIdx="1" clrIdx="7">
    <p:extLst>
      <p:ext uri="{19B8F6BF-5375-455C-9EA6-DF929625EA0E}">
        <p15:presenceInfo xmlns:p15="http://schemas.microsoft.com/office/powerpoint/2012/main" userId="S-1-5-21-3991781186-3178972888-1074896750-11456" providerId="AD"/>
      </p:ext>
    </p:extLst>
  </p:cmAuthor>
  <p:cmAuthor id="9" name="Bertels Kaufman, Emily" initials="BE" lastIdx="38" clrIdx="8">
    <p:extLst>
      <p:ext uri="{19B8F6BF-5375-455C-9EA6-DF929625EA0E}">
        <p15:presenceInfo xmlns:p15="http://schemas.microsoft.com/office/powerpoint/2012/main" userId="S::ebertels@home.ku.edu::f3d70401-1cb6-429f-bf95-77290370a963" providerId="AD"/>
      </p:ext>
    </p:extLst>
  </p:cmAuthor>
  <p:cmAuthor id="10" name="David, Kristine Ann" initials="DKA" lastIdx="6" clrIdx="9">
    <p:extLst>
      <p:ext uri="{19B8F6BF-5375-455C-9EA6-DF929625EA0E}">
        <p15:presenceInfo xmlns:p15="http://schemas.microsoft.com/office/powerpoint/2012/main" userId="S::k283d969@home.ku.edu::69738faa-d90a-4cea-b947-e2a7e3a21db8" providerId="AD"/>
      </p:ext>
    </p:extLst>
  </p:cmAuthor>
  <p:cmAuthor id="11" name="Bond, Candace" initials="BC" lastIdx="24" clrIdx="10">
    <p:extLst>
      <p:ext uri="{19B8F6BF-5375-455C-9EA6-DF929625EA0E}">
        <p15:presenceInfo xmlns:p15="http://schemas.microsoft.com/office/powerpoint/2012/main" userId="S::c308b541@home.ku.edu::4c733e14-d764-43a3-860f-2e43b2105869" providerId="AD"/>
      </p:ext>
    </p:extLst>
  </p:cmAuthor>
  <p:cmAuthor id="12" name="Stephen, Lisa" initials="SL" lastIdx="48" clrIdx="11">
    <p:extLst>
      <p:ext uri="{19B8F6BF-5375-455C-9EA6-DF929625EA0E}">
        <p15:presenceInfo xmlns:p15="http://schemas.microsoft.com/office/powerpoint/2012/main" userId="S::lms@home.ku.edu::340b3175-ccae-4657-af9c-7f2ff58cf54f" providerId="AD"/>
      </p:ext>
    </p:extLst>
  </p:cmAuthor>
  <p:cmAuthor id="13" name="Herynk, James W" initials="HW" lastIdx="1" clrIdx="12">
    <p:extLst>
      <p:ext uri="{19B8F6BF-5375-455C-9EA6-DF929625EA0E}">
        <p15:presenceInfo xmlns:p15="http://schemas.microsoft.com/office/powerpoint/2012/main" userId="S::herynk@home.ku.edu::35bc6638-8e3d-4fe6-b143-3c376116488a" providerId="AD"/>
      </p:ext>
    </p:extLst>
  </p:cmAuthor>
  <p:cmAuthor id="14" name="Herynk, James W" initials="HJW" lastIdx="3" clrIdx="13">
    <p:extLst>
      <p:ext uri="{19B8F6BF-5375-455C-9EA6-DF929625EA0E}">
        <p15:presenceInfo xmlns:p15="http://schemas.microsoft.com/office/powerpoint/2012/main" userId="S-1-5-21-57989841-1078081533-682003330-71135" providerId="AD"/>
      </p:ext>
    </p:extLst>
  </p:cmAuthor>
  <p:cmAuthor id="15" name="Bertels Kaufman, Emily" initials="EBK" lastIdx="27" clrIdx="14">
    <p:extLst>
      <p:ext uri="{19B8F6BF-5375-455C-9EA6-DF929625EA0E}">
        <p15:presenceInfo xmlns:p15="http://schemas.microsoft.com/office/powerpoint/2012/main" userId="Bertels Kaufman, Emily" providerId="None"/>
      </p:ext>
    </p:extLst>
  </p:cmAuthor>
  <p:cmAuthor id="16" name="Norris, Mary Lee" initials="NL" lastIdx="15" clrIdx="15">
    <p:extLst>
      <p:ext uri="{19B8F6BF-5375-455C-9EA6-DF929625EA0E}">
        <p15:presenceInfo xmlns:p15="http://schemas.microsoft.com/office/powerpoint/2012/main" userId="S::m005n344@home.ku.edu::f22bf724-47e7-4986-9d9e-ccc2367a4a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727"/>
    <a:srgbClr val="0000CC"/>
    <a:srgbClr val="404040"/>
    <a:srgbClr val="FFFF99"/>
    <a:srgbClr val="3366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E52587-F20F-413C-A93D-A825BFA031D4}" v="2" dt="2022-07-25T15:47:34.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95728C3-987D-4970-8358-87C72237B645}" type="datetimeFigureOut">
              <a:rPr lang="en-US" smtClean="0"/>
              <a:t>7/27/2022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0F8FB72-C5FC-4B77-BF35-9EDCDC4861D6}" type="slidenum">
              <a:rPr lang="en-US" smtClean="0"/>
              <a:t>‹#›</a:t>
            </a:fld>
            <a:endParaRPr lang="en-US"/>
          </a:p>
        </p:txBody>
      </p:sp>
    </p:spTree>
    <p:extLst>
      <p:ext uri="{BB962C8B-B14F-4D97-AF65-F5344CB8AC3E}">
        <p14:creationId xmlns:p14="http://schemas.microsoft.com/office/powerpoint/2010/main" val="2313976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25A69F3-2E47-4D19-A4D3-A5036BB16323}" type="datetimeFigureOut">
              <a:rPr lang="en-US" smtClean="0"/>
              <a:t>7/27/2022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CDDBF70-1523-4961-9B0D-95B868376B06}" type="slidenum">
              <a:rPr lang="en-US" smtClean="0"/>
              <a:t>‹#›</a:t>
            </a:fld>
            <a:endParaRPr lang="en-US"/>
          </a:p>
        </p:txBody>
      </p:sp>
    </p:spTree>
    <p:extLst>
      <p:ext uri="{BB962C8B-B14F-4D97-AF65-F5344CB8AC3E}">
        <p14:creationId xmlns:p14="http://schemas.microsoft.com/office/powerpoint/2010/main" val="2654963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ksassessments.org/sites/default/files/documents/Kite_Educator_Portal_Manual_for_Test_Coordinators.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1</a:t>
            </a:fld>
            <a:endParaRPr lang="en-US"/>
          </a:p>
        </p:txBody>
      </p:sp>
    </p:spTree>
    <p:extLst>
      <p:ext uri="{BB962C8B-B14F-4D97-AF65-F5344CB8AC3E}">
        <p14:creationId xmlns:p14="http://schemas.microsoft.com/office/powerpoint/2010/main" val="1560805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13</a:t>
            </a:fld>
            <a:endParaRPr lang="en-US"/>
          </a:p>
        </p:txBody>
      </p:sp>
    </p:spTree>
    <p:extLst>
      <p:ext uri="{BB962C8B-B14F-4D97-AF65-F5344CB8AC3E}">
        <p14:creationId xmlns:p14="http://schemas.microsoft.com/office/powerpoint/2010/main" val="619407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14</a:t>
            </a:fld>
            <a:endParaRPr lang="en-US"/>
          </a:p>
        </p:txBody>
      </p:sp>
    </p:spTree>
    <p:extLst>
      <p:ext uri="{BB962C8B-B14F-4D97-AF65-F5344CB8AC3E}">
        <p14:creationId xmlns:p14="http://schemas.microsoft.com/office/powerpoint/2010/main" val="3031381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15</a:t>
            </a:fld>
            <a:endParaRPr lang="en-US"/>
          </a:p>
        </p:txBody>
      </p:sp>
    </p:spTree>
    <p:extLst>
      <p:ext uri="{BB962C8B-B14F-4D97-AF65-F5344CB8AC3E}">
        <p14:creationId xmlns:p14="http://schemas.microsoft.com/office/powerpoint/2010/main" val="607441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19</a:t>
            </a:fld>
            <a:endParaRPr lang="en-US"/>
          </a:p>
        </p:txBody>
      </p:sp>
    </p:spTree>
    <p:extLst>
      <p:ext uri="{BB962C8B-B14F-4D97-AF65-F5344CB8AC3E}">
        <p14:creationId xmlns:p14="http://schemas.microsoft.com/office/powerpoint/2010/main" val="3310812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21</a:t>
            </a:fld>
            <a:endParaRPr lang="en-US"/>
          </a:p>
        </p:txBody>
      </p:sp>
    </p:spTree>
    <p:extLst>
      <p:ext uri="{BB962C8B-B14F-4D97-AF65-F5344CB8AC3E}">
        <p14:creationId xmlns:p14="http://schemas.microsoft.com/office/powerpoint/2010/main" val="3673502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00"/>
              </a:lnSpc>
              <a:spcBef>
                <a:spcPts val="700"/>
              </a:spcBef>
            </a:pPr>
            <a:r>
              <a:rPr lang="en-US"/>
              <a:t>Note: If a teacher </a:t>
            </a:r>
            <a:r>
              <a:rPr lang="en-US">
                <a:effectLst/>
              </a:rPr>
              <a:t>is not in EP </a:t>
            </a:r>
            <a:r>
              <a:rPr lang="en-US"/>
              <a:t>and </a:t>
            </a:r>
            <a:r>
              <a:rPr lang="en-US">
                <a:effectLst/>
              </a:rPr>
              <a:t>is included </a:t>
            </a:r>
            <a:r>
              <a:rPr lang="en-US"/>
              <a:t>when </a:t>
            </a:r>
            <a:r>
              <a:rPr lang="en-US">
                <a:effectLst/>
              </a:rPr>
              <a:t>a </a:t>
            </a:r>
            <a:r>
              <a:rPr lang="en-US"/>
              <a:t>student is registered</a:t>
            </a:r>
            <a:r>
              <a:rPr lang="en-US">
                <a:effectLst/>
              </a:rPr>
              <a:t>, an </a:t>
            </a:r>
            <a:r>
              <a:rPr lang="en-US"/>
              <a:t>error message will appear (user interface method) or the record </a:t>
            </a:r>
            <a:r>
              <a:rPr lang="en-US">
                <a:effectLst/>
              </a:rPr>
              <a:t>will </a:t>
            </a:r>
            <a:r>
              <a:rPr lang="en-US"/>
              <a:t>not process (CSV upload method)</a:t>
            </a:r>
            <a:endParaRPr lang="en-US">
              <a:latin typeface="Calibri"/>
              <a:cs typeface="Calibri"/>
            </a:endParaRPr>
          </a:p>
          <a:p>
            <a:pPr>
              <a:lnSpc>
                <a:spcPts val="1400"/>
              </a:lnSpc>
              <a:spcBef>
                <a:spcPts val="700"/>
              </a:spcBef>
            </a:pPr>
            <a:r>
              <a:rPr lang="en-US" sz="1800">
                <a:effectLst/>
                <a:latin typeface="Calibri"/>
                <a:ea typeface="Trebuchet MS" panose="020B0603020202020204" pitchFamily="34" charset="0"/>
                <a:cs typeface="Calibri"/>
              </a:rPr>
              <a:t>A building or district test coordinator will need to verify and activate the account.</a:t>
            </a:r>
            <a:r>
              <a:rPr lang="en-US" sz="1800">
                <a:latin typeface="Calibri"/>
                <a:ea typeface="Trebuchet MS" panose="020B0603020202020204" pitchFamily="34" charset="0"/>
                <a:cs typeface="Calibri"/>
              </a:rPr>
              <a:t> </a:t>
            </a:r>
            <a:r>
              <a:rPr lang="en-US" sz="1800">
                <a:effectLst/>
                <a:latin typeface="Calibri"/>
                <a:ea typeface="Trebuchet MS" panose="020B0603020202020204" pitchFamily="34" charset="0"/>
                <a:cs typeface="Calibri"/>
              </a:rPr>
              <a:t>Refer to the </a:t>
            </a:r>
            <a:r>
              <a:rPr lang="en-US" sz="1800" i="1" u="sng">
                <a:solidFill>
                  <a:srgbClr val="0563C1"/>
                </a:solidFill>
                <a:effectLst/>
                <a:latin typeface="Calibri"/>
                <a:ea typeface="Trebuchet MS" panose="020B0603020202020204" pitchFamily="34" charset="0"/>
                <a:cs typeface="Calibri"/>
                <a:hlinkClick r:id="rId3"/>
              </a:rPr>
              <a:t>Kite Educator Portal Manual for Test Coordinators</a:t>
            </a:r>
            <a:r>
              <a:rPr lang="en-US" sz="1800" i="1">
                <a:solidFill>
                  <a:srgbClr val="003A5D"/>
                </a:solidFill>
                <a:effectLst/>
                <a:latin typeface="Calibri"/>
                <a:ea typeface="Trebuchet MS" panose="020B0603020202020204" pitchFamily="34" charset="0"/>
                <a:cs typeface="Calibri"/>
              </a:rPr>
              <a:t> </a:t>
            </a:r>
            <a:r>
              <a:rPr lang="en-US" sz="1800">
                <a:effectLst/>
                <a:latin typeface="Calibri"/>
                <a:ea typeface="Trebuchet MS" panose="020B0603020202020204" pitchFamily="34" charset="0"/>
                <a:cs typeface="Calibri"/>
              </a:rPr>
              <a:t>for more information about creating accounts and assigning roles.</a:t>
            </a:r>
            <a:endParaRPr lang="en-US">
              <a:effectLst/>
              <a:latin typeface="Calibri"/>
              <a:ea typeface="Trebuchet MS" panose="020B0603020202020204" pitchFamily="34" charset="0"/>
              <a:cs typeface="Calibri"/>
            </a:endParaRPr>
          </a:p>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23</a:t>
            </a:fld>
            <a:endParaRPr lang="en-US"/>
          </a:p>
        </p:txBody>
      </p:sp>
    </p:spTree>
    <p:extLst>
      <p:ext uri="{BB962C8B-B14F-4D97-AF65-F5344CB8AC3E}">
        <p14:creationId xmlns:p14="http://schemas.microsoft.com/office/powerpoint/2010/main" val="3066211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24</a:t>
            </a:fld>
            <a:endParaRPr lang="en-US"/>
          </a:p>
        </p:txBody>
      </p:sp>
    </p:spTree>
    <p:extLst>
      <p:ext uri="{BB962C8B-B14F-4D97-AF65-F5344CB8AC3E}">
        <p14:creationId xmlns:p14="http://schemas.microsoft.com/office/powerpoint/2010/main" val="2898854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Aft>
                <a:spcPts val="0"/>
              </a:spcAft>
            </a:pPr>
            <a:endParaRPr lang="en-US">
              <a:effectLst/>
              <a:latin typeface="Calibri" panose="020F0502020204030204" pitchFamily="34" charset="0"/>
              <a:ea typeface="Yu Mincho" panose="02020400000000000000" pitchFamily="18" charset="-128"/>
              <a:cs typeface="Calibri"/>
            </a:endParaRPr>
          </a:p>
        </p:txBody>
      </p:sp>
      <p:sp>
        <p:nvSpPr>
          <p:cNvPr id="4" name="Slide Number Placeholder 3"/>
          <p:cNvSpPr>
            <a:spLocks noGrp="1"/>
          </p:cNvSpPr>
          <p:nvPr>
            <p:ph type="sldNum" sz="quarter" idx="5"/>
          </p:nvPr>
        </p:nvSpPr>
        <p:spPr/>
        <p:txBody>
          <a:bodyPr/>
          <a:lstStyle/>
          <a:p>
            <a:fld id="{CCDDBF70-1523-4961-9B0D-95B868376B06}" type="slidenum">
              <a:rPr lang="en-US" smtClean="0"/>
              <a:t>29</a:t>
            </a:fld>
            <a:endParaRPr lang="en-US"/>
          </a:p>
        </p:txBody>
      </p:sp>
    </p:spTree>
    <p:extLst>
      <p:ext uri="{BB962C8B-B14F-4D97-AF65-F5344CB8AC3E}">
        <p14:creationId xmlns:p14="http://schemas.microsoft.com/office/powerpoint/2010/main" val="2520340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5 speaking items requiring hand scoring in all grades/grade bands. There is one writing item in each grade/grade band requiring scoring, except grade 2-3, which has two items requiring hand scoring.</a:t>
            </a:r>
          </a:p>
        </p:txBody>
      </p:sp>
      <p:sp>
        <p:nvSpPr>
          <p:cNvPr id="4" name="Slide Number Placeholder 3"/>
          <p:cNvSpPr>
            <a:spLocks noGrp="1"/>
          </p:cNvSpPr>
          <p:nvPr>
            <p:ph type="sldNum" sz="quarter" idx="5"/>
          </p:nvPr>
        </p:nvSpPr>
        <p:spPr/>
        <p:txBody>
          <a:bodyPr/>
          <a:lstStyle/>
          <a:p>
            <a:fld id="{CCDDBF70-1523-4961-9B0D-95B868376B06}" type="slidenum">
              <a:rPr lang="en-US" smtClean="0"/>
              <a:t>41</a:t>
            </a:fld>
            <a:endParaRPr lang="en-US"/>
          </a:p>
        </p:txBody>
      </p:sp>
    </p:spTree>
    <p:extLst>
      <p:ext uri="{BB962C8B-B14F-4D97-AF65-F5344CB8AC3E}">
        <p14:creationId xmlns:p14="http://schemas.microsoft.com/office/powerpoint/2010/main" val="3951998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Log into Educator Portal.</a:t>
            </a:r>
          </a:p>
          <a:p>
            <a:r>
              <a:rPr lang="en-US">
                <a:cs typeface="Calibri"/>
              </a:rPr>
              <a:t>Select the Scoring menu, then KELPA SCREENER.</a:t>
            </a:r>
          </a:p>
          <a:p>
            <a:r>
              <a:rPr lang="en-US">
                <a:cs typeface="Calibri"/>
              </a:rPr>
              <a:t>Select the Score Tests tab and complete the appropriate fields.</a:t>
            </a:r>
          </a:p>
          <a:p>
            <a:r>
              <a:rPr lang="en-US">
                <a:cs typeface="Calibri"/>
              </a:rPr>
              <a:t>Select a test to score, scroll to the right to see the items to score.</a:t>
            </a:r>
          </a:p>
          <a:p>
            <a:r>
              <a:rPr lang="en-US">
                <a:cs typeface="Calibri"/>
              </a:rPr>
              <a:t>Select an item to score.</a:t>
            </a:r>
          </a:p>
        </p:txBody>
      </p:sp>
      <p:sp>
        <p:nvSpPr>
          <p:cNvPr id="4" name="Slide Number Placeholder 3"/>
          <p:cNvSpPr>
            <a:spLocks noGrp="1"/>
          </p:cNvSpPr>
          <p:nvPr>
            <p:ph type="sldNum" sz="quarter" idx="5"/>
          </p:nvPr>
        </p:nvSpPr>
        <p:spPr/>
        <p:txBody>
          <a:bodyPr/>
          <a:lstStyle/>
          <a:p>
            <a:fld id="{CCDDBF70-1523-4961-9B0D-95B868376B06}" type="slidenum">
              <a:rPr lang="en-US" smtClean="0"/>
              <a:t>44</a:t>
            </a:fld>
            <a:endParaRPr lang="en-US"/>
          </a:p>
        </p:txBody>
      </p:sp>
    </p:spTree>
    <p:extLst>
      <p:ext uri="{BB962C8B-B14F-4D97-AF65-F5344CB8AC3E}">
        <p14:creationId xmlns:p14="http://schemas.microsoft.com/office/powerpoint/2010/main" val="3382925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4</a:t>
            </a:fld>
            <a:endParaRPr lang="en-US"/>
          </a:p>
        </p:txBody>
      </p:sp>
    </p:spTree>
    <p:extLst>
      <p:ext uri="{BB962C8B-B14F-4D97-AF65-F5344CB8AC3E}">
        <p14:creationId xmlns:p14="http://schemas.microsoft.com/office/powerpoint/2010/main" val="72682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image shows a screenshot of the Score Tests tab in Educator Portal. To score, review the question prompt and student response, then select the appropriate score using the radio buttons above the rubric in the “scoring criteria” row.</a:t>
            </a:r>
          </a:p>
        </p:txBody>
      </p:sp>
      <p:sp>
        <p:nvSpPr>
          <p:cNvPr id="4" name="Slide Number Placeholder 3"/>
          <p:cNvSpPr>
            <a:spLocks noGrp="1"/>
          </p:cNvSpPr>
          <p:nvPr>
            <p:ph type="sldNum" sz="quarter" idx="5"/>
          </p:nvPr>
        </p:nvSpPr>
        <p:spPr/>
        <p:txBody>
          <a:bodyPr/>
          <a:lstStyle/>
          <a:p>
            <a:fld id="{CCDDBF70-1523-4961-9B0D-95B868376B06}" type="slidenum">
              <a:rPr lang="en-US" smtClean="0"/>
              <a:t>45</a:t>
            </a:fld>
            <a:endParaRPr lang="en-US"/>
          </a:p>
        </p:txBody>
      </p:sp>
    </p:spTree>
    <p:extLst>
      <p:ext uri="{BB962C8B-B14F-4D97-AF65-F5344CB8AC3E}">
        <p14:creationId xmlns:p14="http://schemas.microsoft.com/office/powerpoint/2010/main" val="3839372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Reports are automatically generated if a student does not answer enough items correctly after Session 1 or Session 2 and are immediately available in the Reports section.</a:t>
            </a:r>
          </a:p>
        </p:txBody>
      </p:sp>
      <p:sp>
        <p:nvSpPr>
          <p:cNvPr id="4" name="Slide Number Placeholder 3"/>
          <p:cNvSpPr>
            <a:spLocks noGrp="1"/>
          </p:cNvSpPr>
          <p:nvPr>
            <p:ph type="sldNum" sz="quarter" idx="5"/>
          </p:nvPr>
        </p:nvSpPr>
        <p:spPr/>
        <p:txBody>
          <a:bodyPr/>
          <a:lstStyle/>
          <a:p>
            <a:fld id="{CCDDBF70-1523-4961-9B0D-95B868376B06}" type="slidenum">
              <a:rPr lang="en-US" smtClean="0"/>
              <a:t>46</a:t>
            </a:fld>
            <a:endParaRPr lang="en-US"/>
          </a:p>
        </p:txBody>
      </p:sp>
    </p:spTree>
    <p:extLst>
      <p:ext uri="{BB962C8B-B14F-4D97-AF65-F5344CB8AC3E}">
        <p14:creationId xmlns:p14="http://schemas.microsoft.com/office/powerpoint/2010/main" val="3652031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48</a:t>
            </a:fld>
            <a:endParaRPr lang="en-US"/>
          </a:p>
        </p:txBody>
      </p:sp>
    </p:spTree>
    <p:extLst>
      <p:ext uri="{BB962C8B-B14F-4D97-AF65-F5344CB8AC3E}">
        <p14:creationId xmlns:p14="http://schemas.microsoft.com/office/powerpoint/2010/main" val="185796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Item issues may include graphics not loading correctly, inability to select a response, audio or recording problems, etc.</a:t>
            </a:r>
          </a:p>
        </p:txBody>
      </p:sp>
      <p:sp>
        <p:nvSpPr>
          <p:cNvPr id="4" name="Slide Number Placeholder 3"/>
          <p:cNvSpPr>
            <a:spLocks noGrp="1"/>
          </p:cNvSpPr>
          <p:nvPr>
            <p:ph type="sldNum" sz="quarter" idx="5"/>
          </p:nvPr>
        </p:nvSpPr>
        <p:spPr/>
        <p:txBody>
          <a:bodyPr/>
          <a:lstStyle/>
          <a:p>
            <a:fld id="{CCDDBF70-1523-4961-9B0D-95B868376B06}" type="slidenum">
              <a:rPr lang="en-US" smtClean="0"/>
              <a:t>50</a:t>
            </a:fld>
            <a:endParaRPr lang="en-US"/>
          </a:p>
        </p:txBody>
      </p:sp>
    </p:spTree>
    <p:extLst>
      <p:ext uri="{BB962C8B-B14F-4D97-AF65-F5344CB8AC3E}">
        <p14:creationId xmlns:p14="http://schemas.microsoft.com/office/powerpoint/2010/main" val="2116786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51</a:t>
            </a:fld>
            <a:endParaRPr lang="en-US"/>
          </a:p>
        </p:txBody>
      </p:sp>
    </p:spTree>
    <p:extLst>
      <p:ext uri="{BB962C8B-B14F-4D97-AF65-F5344CB8AC3E}">
        <p14:creationId xmlns:p14="http://schemas.microsoft.com/office/powerpoint/2010/main" val="1572641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52</a:t>
            </a:fld>
            <a:endParaRPr lang="en-US"/>
          </a:p>
        </p:txBody>
      </p:sp>
    </p:spTree>
    <p:extLst>
      <p:ext uri="{BB962C8B-B14F-4D97-AF65-F5344CB8AC3E}">
        <p14:creationId xmlns:p14="http://schemas.microsoft.com/office/powerpoint/2010/main" val="2078997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53</a:t>
            </a:fld>
            <a:endParaRPr lang="en-US"/>
          </a:p>
        </p:txBody>
      </p:sp>
    </p:spTree>
    <p:extLst>
      <p:ext uri="{BB962C8B-B14F-4D97-AF65-F5344CB8AC3E}">
        <p14:creationId xmlns:p14="http://schemas.microsoft.com/office/powerpoint/2010/main" val="2309083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5</a:t>
            </a:fld>
            <a:endParaRPr lang="en-US"/>
          </a:p>
        </p:txBody>
      </p:sp>
    </p:spTree>
    <p:extLst>
      <p:ext uri="{BB962C8B-B14F-4D97-AF65-F5344CB8AC3E}">
        <p14:creationId xmlns:p14="http://schemas.microsoft.com/office/powerpoint/2010/main" val="373666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The expectation is to assess</a:t>
            </a:r>
            <a:r>
              <a:rPr lang="en-US" sz="1200">
                <a:solidFill>
                  <a:srgbClr val="0000CC"/>
                </a:solidFill>
              </a:rPr>
              <a:t> </a:t>
            </a:r>
            <a:r>
              <a:rPr lang="en-US" sz="1200">
                <a:solidFill>
                  <a:srgbClr val="FF0000"/>
                </a:solidFill>
              </a:rPr>
              <a:t>all</a:t>
            </a:r>
            <a:r>
              <a:rPr lang="en-US" sz="1200">
                <a:solidFill>
                  <a:srgbClr val="0000CC"/>
                </a:solidFill>
              </a:rPr>
              <a:t> English to Speakers of Other Language (ESOL) </a:t>
            </a:r>
            <a:r>
              <a:rPr lang="en-US" sz="1200">
                <a:solidFill>
                  <a:srgbClr val="FF0000"/>
                </a:solidFill>
              </a:rPr>
              <a:t>students </a:t>
            </a:r>
            <a:r>
              <a:rPr lang="en-US" sz="1200">
                <a:solidFill>
                  <a:srgbClr val="0000CC"/>
                </a:solidFill>
              </a:rPr>
              <a:t>with the Kansas English Language Proficiency Assessment (KELPA)</a:t>
            </a:r>
            <a:r>
              <a:rPr lang="en-US" sz="1200">
                <a:solidFill>
                  <a:srgbClr val="FF0000"/>
                </a:solidFill>
              </a:rPr>
              <a:t> </a:t>
            </a:r>
            <a:r>
              <a:rPr lang="en-US" sz="1200"/>
              <a:t>in a proctored setting. No remote testing is allowed.</a:t>
            </a:r>
          </a:p>
          <a:p>
            <a:r>
              <a:rPr lang="en-US" sz="1200" i="1">
                <a:solidFill>
                  <a:srgbClr val="FF0000"/>
                </a:solidFill>
              </a:rPr>
              <a:t>All</a:t>
            </a:r>
            <a:r>
              <a:rPr lang="en-US" sz="1200"/>
              <a:t> includes students in remote learning environments. </a:t>
            </a:r>
          </a:p>
          <a:p>
            <a:r>
              <a:rPr lang="en-US" sz="1200"/>
              <a:t>Federal CARES Act ESSER funds may be used to make sure all students can test in a safe environment. </a:t>
            </a:r>
          </a:p>
          <a:p>
            <a:r>
              <a:rPr lang="en-US" sz="1200"/>
              <a:t>If a student is still unable to test, please use special circumstances (SC) code 19 to identify remote students unable to take </a:t>
            </a:r>
            <a:r>
              <a:rPr lang="en-US" sz="1200">
                <a:solidFill>
                  <a:srgbClr val="0000CC"/>
                </a:solidFill>
              </a:rPr>
              <a:t>KELPA</a:t>
            </a:r>
            <a:r>
              <a:rPr lang="en-US" sz="1100"/>
              <a:t>.</a:t>
            </a:r>
          </a:p>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7</a:t>
            </a:fld>
            <a:endParaRPr lang="en-US"/>
          </a:p>
        </p:txBody>
      </p:sp>
    </p:spTree>
    <p:extLst>
      <p:ext uri="{BB962C8B-B14F-4D97-AF65-F5344CB8AC3E}">
        <p14:creationId xmlns:p14="http://schemas.microsoft.com/office/powerpoint/2010/main" val="3059418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i="0"/>
              <a:t>KELPA Screener rater training materials </a:t>
            </a:r>
            <a:r>
              <a:rPr lang="en-US"/>
              <a:t>will calibrate scorers on the application of the rubrics to items, based on examples of student responses. </a:t>
            </a:r>
          </a:p>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8</a:t>
            </a:fld>
            <a:endParaRPr lang="en-US"/>
          </a:p>
        </p:txBody>
      </p:sp>
    </p:spTree>
    <p:extLst>
      <p:ext uri="{BB962C8B-B14F-4D97-AF65-F5344CB8AC3E}">
        <p14:creationId xmlns:p14="http://schemas.microsoft.com/office/powerpoint/2010/main" val="2489186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9</a:t>
            </a:fld>
            <a:endParaRPr lang="en-US"/>
          </a:p>
        </p:txBody>
      </p:sp>
    </p:spTree>
    <p:extLst>
      <p:ext uri="{BB962C8B-B14F-4D97-AF65-F5344CB8AC3E}">
        <p14:creationId xmlns:p14="http://schemas.microsoft.com/office/powerpoint/2010/main" val="2316656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practice session contains item types from each domain but is NOT scored. Therefore, it is listed here as N/A.</a:t>
            </a:r>
          </a:p>
        </p:txBody>
      </p:sp>
      <p:sp>
        <p:nvSpPr>
          <p:cNvPr id="4" name="Slide Number Placeholder 3"/>
          <p:cNvSpPr>
            <a:spLocks noGrp="1"/>
          </p:cNvSpPr>
          <p:nvPr>
            <p:ph type="sldNum" sz="quarter" idx="5"/>
          </p:nvPr>
        </p:nvSpPr>
        <p:spPr/>
        <p:txBody>
          <a:bodyPr/>
          <a:lstStyle/>
          <a:p>
            <a:fld id="{CCDDBF70-1523-4961-9B0D-95B868376B06}" type="slidenum">
              <a:rPr lang="en-US" smtClean="0"/>
              <a:t>10</a:t>
            </a:fld>
            <a:endParaRPr lang="en-US"/>
          </a:p>
        </p:txBody>
      </p:sp>
    </p:spTree>
    <p:extLst>
      <p:ext uri="{BB962C8B-B14F-4D97-AF65-F5344CB8AC3E}">
        <p14:creationId xmlns:p14="http://schemas.microsoft.com/office/powerpoint/2010/main" val="158101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Instructions for registrations are on the following slides.</a:t>
            </a:r>
          </a:p>
        </p:txBody>
      </p:sp>
      <p:sp>
        <p:nvSpPr>
          <p:cNvPr id="4" name="Slide Number Placeholder 3"/>
          <p:cNvSpPr>
            <a:spLocks noGrp="1"/>
          </p:cNvSpPr>
          <p:nvPr>
            <p:ph type="sldNum" sz="quarter" idx="5"/>
          </p:nvPr>
        </p:nvSpPr>
        <p:spPr/>
        <p:txBody>
          <a:bodyPr/>
          <a:lstStyle/>
          <a:p>
            <a:fld id="{CCDDBF70-1523-4961-9B0D-95B868376B06}" type="slidenum">
              <a:rPr lang="en-US" smtClean="0"/>
              <a:t>11</a:t>
            </a:fld>
            <a:endParaRPr lang="en-US"/>
          </a:p>
        </p:txBody>
      </p:sp>
    </p:spTree>
    <p:extLst>
      <p:ext uri="{BB962C8B-B14F-4D97-AF65-F5344CB8AC3E}">
        <p14:creationId xmlns:p14="http://schemas.microsoft.com/office/powerpoint/2010/main" val="1296634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12</a:t>
            </a:fld>
            <a:endParaRPr lang="en-US"/>
          </a:p>
        </p:txBody>
      </p:sp>
    </p:spTree>
    <p:extLst>
      <p:ext uri="{BB962C8B-B14F-4D97-AF65-F5344CB8AC3E}">
        <p14:creationId xmlns:p14="http://schemas.microsoft.com/office/powerpoint/2010/main" val="929970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7/27/2022</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315607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7/27/2022</a:t>
            </a:fld>
            <a:endParaRPr lang="en-US"/>
          </a:p>
        </p:txBody>
      </p:sp>
      <p:sp>
        <p:nvSpPr>
          <p:cNvPr id="6" name="Footer Placeholder 5"/>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49525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7/27/2022</a:t>
            </a:fld>
            <a:endParaRPr lang="en-US"/>
          </a:p>
        </p:txBody>
      </p:sp>
      <p:sp>
        <p:nvSpPr>
          <p:cNvPr id="5" name="Footer Placeholder 4"/>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767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7/27/2022</a:t>
            </a:fld>
            <a:endParaRPr lang="en-US"/>
          </a:p>
        </p:txBody>
      </p:sp>
      <p:sp>
        <p:nvSpPr>
          <p:cNvPr id="5" name="Footer Placeholder 4"/>
          <p:cNvSpPr>
            <a:spLocks noGrp="1"/>
          </p:cNvSpPr>
          <p:nvPr>
            <p:ph type="ftr" sz="quarter" idx="11"/>
          </p:nvPr>
        </p:nvSpPr>
        <p:spPr/>
        <p:txBody>
          <a:bodyPr/>
          <a:lstStyle/>
          <a:p>
            <a:r>
              <a:rPr lang="en-US"/>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26603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7/27/2022</a:t>
            </a:fld>
            <a:endParaRPr lang="en-US"/>
          </a:p>
        </p:txBody>
      </p:sp>
      <p:sp>
        <p:nvSpPr>
          <p:cNvPr id="5" name="Footer Placeholder 4"/>
          <p:cNvSpPr>
            <a:spLocks noGrp="1"/>
          </p:cNvSpPr>
          <p:nvPr>
            <p:ph type="ftr" sz="quarter" idx="11"/>
          </p:nvPr>
        </p:nvSpPr>
        <p:spPr/>
        <p:txBody>
          <a:bodyPr/>
          <a:lstStyle/>
          <a:p>
            <a:r>
              <a:rPr lang="en-US"/>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87490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7/27/2022</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48359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7/27/2022</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16908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DBE609-F3F2-45E6-BD6A-E03A8C86C1AE}" type="datetimeFigureOut">
              <a:rPr lang="en-US" dirty="0"/>
              <a:t>7/27/2022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2152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4AD68-089C-4467-A8F3-EA2BBCA6B44E}" type="datetimeFigureOut">
              <a:rPr lang="en-US" dirty="0"/>
              <a:t>7/27/2022</a:t>
            </a:fld>
            <a:endParaRPr lang="en-US"/>
          </a:p>
        </p:txBody>
      </p:sp>
      <p:sp>
        <p:nvSpPr>
          <p:cNvPr id="5" name="Footer Placeholder 4"/>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3986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51FCE-E4BB-4680-8E50-3C0E348D2609}" type="datetimeFigureOut">
              <a:rPr lang="en-US" dirty="0"/>
              <a:t>7/27/2022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6421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7/27/2022</a:t>
            </a:fld>
            <a:endParaRPr lang="en-US"/>
          </a:p>
        </p:txBody>
      </p:sp>
      <p:sp>
        <p:nvSpPr>
          <p:cNvPr id="5" name="Footer Placeholder 4"/>
          <p:cNvSpPr>
            <a:spLocks noGrp="1"/>
          </p:cNvSpPr>
          <p:nvPr>
            <p:ph type="ftr" sz="quarter" idx="11"/>
          </p:nvPr>
        </p:nvSpPr>
        <p:spPr/>
        <p:txBody>
          <a:bodyPr/>
          <a:lstStyle/>
          <a:p>
            <a:r>
              <a:rPr lang="en-US"/>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2319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91FA40-626B-4CA1-85D0-7A9016E395BA}" type="datetimeFigureOut">
              <a:rPr lang="en-US" dirty="0"/>
              <a:t>7/27/2022</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1053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425EA-B9DC-48A7-991E-9A82573B1B21}" type="datetimeFigureOut">
              <a:rPr lang="en-US" dirty="0"/>
              <a:t>7/27/2022</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9433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CB97F8-6CEB-469B-AFCC-889F2A2B1D5A}" type="datetimeFigureOut">
              <a:rPr lang="en-US" dirty="0"/>
              <a:t>7/27/2022</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3422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7/27/2022</a:t>
            </a:fld>
            <a:endParaRPr lang="en-US"/>
          </a:p>
        </p:txBody>
      </p:sp>
      <p:sp>
        <p:nvSpPr>
          <p:cNvPr id="3" name="Footer Placeholder 2"/>
          <p:cNvSpPr>
            <a:spLocks noGrp="1"/>
          </p:cNvSpPr>
          <p:nvPr>
            <p:ph type="ftr" sz="quarter" idx="11"/>
          </p:nvPr>
        </p:nvSpPr>
        <p:spPr/>
        <p:txBody>
          <a:bodyPr/>
          <a:lstStyle/>
          <a:p>
            <a:r>
              <a:rPr lang="en-US"/>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295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7/27/2022</a:t>
            </a:fld>
            <a:endParaRPr lang="en-US"/>
          </a:p>
        </p:txBody>
      </p:sp>
      <p:sp>
        <p:nvSpPr>
          <p:cNvPr id="6" name="Footer Placeholder 5"/>
          <p:cNvSpPr>
            <a:spLocks noGrp="1"/>
          </p:cNvSpPr>
          <p:nvPr>
            <p:ph type="ftr" sz="quarter" idx="11"/>
          </p:nvPr>
        </p:nvSpPr>
        <p:spPr/>
        <p:txBody>
          <a:bodyPr/>
          <a:lstStyle/>
          <a:p>
            <a:r>
              <a:rPr lang="en-US"/>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6639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7/27/2022</a:t>
            </a:fld>
            <a:endParaRPr lang="en-US"/>
          </a:p>
        </p:txBody>
      </p:sp>
      <p:sp>
        <p:nvSpPr>
          <p:cNvPr id="6" name="Footer Placeholder 5"/>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19288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7/27/2022</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755668219"/>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ksassessments.org/technology-coordinators" TargetMode="Externa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s://ksassessments.org/sites/default/files/documents/Kite/Kite_Suite_Whitelist_Settings.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ksassessments.org/" TargetMode="Externa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ksassessments.org/kite" TargetMode="Externa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4.sv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4.sv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0.xml.rels><?xml version="1.0" encoding="UTF-8" standalone="yes"?>
<Relationships xmlns="http://schemas.openxmlformats.org/package/2006/relationships"><Relationship Id="rId3" Type="http://schemas.openxmlformats.org/officeDocument/2006/relationships/hyperlink" Target="mailto:kap_support@ku.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2.xml.rels><?xml version="1.0" encoding="UTF-8" standalone="yes"?>
<Relationships xmlns="http://schemas.openxmlformats.org/package/2006/relationships"><Relationship Id="rId3" Type="http://schemas.openxmlformats.org/officeDocument/2006/relationships/hyperlink" Target="https://ksassessments.org/"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hyperlink" Target="https://ksassessments.or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www.ksassessments.or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3192" y="2212527"/>
            <a:ext cx="8825658" cy="1324784"/>
          </a:xfrm>
        </p:spPr>
        <p:txBody>
          <a:bodyPr/>
          <a:lstStyle/>
          <a:p>
            <a:pPr algn="ctr"/>
            <a:r>
              <a:rPr lang="en-US">
                <a:latin typeface="Calibri"/>
                <a:cs typeface="Calibri"/>
              </a:rPr>
              <a:t>KELPA Screener </a:t>
            </a:r>
            <a:br>
              <a:rPr lang="en-US">
                <a:latin typeface="Calibri"/>
                <a:cs typeface="Calibri"/>
              </a:rPr>
            </a:br>
            <a:r>
              <a:rPr lang="en-US">
                <a:latin typeface="Calibri"/>
                <a:cs typeface="Calibri"/>
              </a:rPr>
              <a:t>Training</a:t>
            </a:r>
            <a:endParaRPr lang="en-US">
              <a:latin typeface="Calibri" panose="020F0502020204030204" pitchFamily="34" charset="0"/>
              <a:cs typeface="Calibri" panose="020F0502020204030204" pitchFamily="34" charset="0"/>
            </a:endParaRPr>
          </a:p>
        </p:txBody>
      </p:sp>
      <p:pic>
        <p:nvPicPr>
          <p:cNvPr id="5" name="Picture 6">
            <a:extLst>
              <a:ext uri="{FF2B5EF4-FFF2-40B4-BE49-F238E27FC236}">
                <a16:creationId xmlns:a16="http://schemas.microsoft.com/office/drawing/2014/main" id="{6016ED71-B243-4D5F-B40C-ACC10CE2AE81}"/>
              </a:ext>
            </a:extLst>
          </p:cNvPr>
          <p:cNvPicPr>
            <a:picLocks noChangeAspect="1"/>
          </p:cNvPicPr>
          <p:nvPr/>
        </p:nvPicPr>
        <p:blipFill>
          <a:blip r:embed="rId3"/>
          <a:stretch>
            <a:fillRect/>
          </a:stretch>
        </p:blipFill>
        <p:spPr>
          <a:xfrm>
            <a:off x="4627828" y="3648972"/>
            <a:ext cx="2939329" cy="1019924"/>
          </a:xfrm>
          <a:prstGeom prst="rect">
            <a:avLst/>
          </a:prstGeom>
        </p:spPr>
      </p:pic>
      <p:pic>
        <p:nvPicPr>
          <p:cNvPr id="7" name="Picture 2">
            <a:extLst>
              <a:ext uri="{FF2B5EF4-FFF2-40B4-BE49-F238E27FC236}">
                <a16:creationId xmlns:a16="http://schemas.microsoft.com/office/drawing/2014/main" id="{B8230B3E-EE8B-42FE-965B-5A696912D3A8}"/>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142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893" y="668849"/>
            <a:ext cx="9144000" cy="914400"/>
          </a:xfrm>
        </p:spPr>
        <p:txBody>
          <a:bodyPr/>
          <a:lstStyle/>
          <a:p>
            <a:r>
              <a:rPr lang="en-US">
                <a:latin typeface="Calibri" panose="020F0502020204030204" pitchFamily="34" charset="0"/>
                <a:cs typeface="Calibri" panose="020F0502020204030204" pitchFamily="34" charset="0"/>
              </a:rPr>
              <a:t>Domains Assessed by Session</a:t>
            </a:r>
          </a:p>
        </p:txBody>
      </p:sp>
      <p:sp>
        <p:nvSpPr>
          <p:cNvPr id="3" name="TextBox 2"/>
          <p:cNvSpPr txBox="1"/>
          <p:nvPr/>
        </p:nvSpPr>
        <p:spPr>
          <a:xfrm>
            <a:off x="763707" y="5624099"/>
            <a:ext cx="10664586" cy="400110"/>
          </a:xfrm>
          <a:prstGeom prst="rect">
            <a:avLst/>
          </a:prstGeom>
          <a:noFill/>
        </p:spPr>
        <p:txBody>
          <a:bodyPr wrap="none" lIns="91440" tIns="45720" rIns="91440" bIns="45720" rtlCol="0" anchor="t">
            <a:spAutoFit/>
          </a:bodyPr>
          <a:lstStyle/>
          <a:p>
            <a:r>
              <a:rPr lang="en-US" sz="1600" b="1" i="1">
                <a:latin typeface="Calibri" panose="020F0502020204030204" pitchFamily="34" charset="0"/>
                <a:cs typeface="Calibri" panose="020F0502020204030204" pitchFamily="34" charset="0"/>
              </a:rPr>
              <a:t>*</a:t>
            </a:r>
            <a:r>
              <a:rPr lang="en-US" sz="2000" b="1" i="1">
                <a:latin typeface="Calibri" panose="020F0502020204030204" pitchFamily="34" charset="0"/>
                <a:cs typeface="Calibri" panose="020F0502020204030204" pitchFamily="34" charset="0"/>
              </a:rPr>
              <a:t>Student written response in GK and G1 – use test booklet found on the HELP tab in Educator Portal</a:t>
            </a:r>
          </a:p>
        </p:txBody>
      </p:sp>
      <p:graphicFrame>
        <p:nvGraphicFramePr>
          <p:cNvPr id="9" name="Table 8">
            <a:extLst>
              <a:ext uri="{FF2B5EF4-FFF2-40B4-BE49-F238E27FC236}">
                <a16:creationId xmlns:a16="http://schemas.microsoft.com/office/drawing/2014/main" id="{FC43A515-42B1-4265-AB92-36DAF104EDE3}"/>
              </a:ext>
            </a:extLst>
          </p:cNvPr>
          <p:cNvGraphicFramePr>
            <a:graphicFrameLocks noGrp="1"/>
          </p:cNvGraphicFramePr>
          <p:nvPr>
            <p:extLst>
              <p:ext uri="{D42A27DB-BD31-4B8C-83A1-F6EECF244321}">
                <p14:modId xmlns:p14="http://schemas.microsoft.com/office/powerpoint/2010/main" val="2109368723"/>
              </p:ext>
            </p:extLst>
          </p:nvPr>
        </p:nvGraphicFramePr>
        <p:xfrm>
          <a:off x="2055836" y="2445470"/>
          <a:ext cx="7162853" cy="3178629"/>
        </p:xfrm>
        <a:graphic>
          <a:graphicData uri="http://schemas.openxmlformats.org/drawingml/2006/table">
            <a:tbl>
              <a:tblPr firstRow="1" firstCol="1" lastRow="1" lastCol="1" bandRow="1" bandCol="1">
                <a:tableStyleId>{5C22544A-7EE6-4342-B048-85BDC9FD1C3A}</a:tableStyleId>
              </a:tblPr>
              <a:tblGrid>
                <a:gridCol w="1550044">
                  <a:extLst>
                    <a:ext uri="{9D8B030D-6E8A-4147-A177-3AD203B41FA5}">
                      <a16:colId xmlns:a16="http://schemas.microsoft.com/office/drawing/2014/main" val="3071896431"/>
                    </a:ext>
                  </a:extLst>
                </a:gridCol>
                <a:gridCol w="1310504">
                  <a:extLst>
                    <a:ext uri="{9D8B030D-6E8A-4147-A177-3AD203B41FA5}">
                      <a16:colId xmlns:a16="http://schemas.microsoft.com/office/drawing/2014/main" val="2142486304"/>
                    </a:ext>
                  </a:extLst>
                </a:gridCol>
                <a:gridCol w="1329421">
                  <a:extLst>
                    <a:ext uri="{9D8B030D-6E8A-4147-A177-3AD203B41FA5}">
                      <a16:colId xmlns:a16="http://schemas.microsoft.com/office/drawing/2014/main" val="4273701659"/>
                    </a:ext>
                  </a:extLst>
                </a:gridCol>
                <a:gridCol w="1401904">
                  <a:extLst>
                    <a:ext uri="{9D8B030D-6E8A-4147-A177-3AD203B41FA5}">
                      <a16:colId xmlns:a16="http://schemas.microsoft.com/office/drawing/2014/main" val="3528698226"/>
                    </a:ext>
                  </a:extLst>
                </a:gridCol>
                <a:gridCol w="1570980">
                  <a:extLst>
                    <a:ext uri="{9D8B030D-6E8A-4147-A177-3AD203B41FA5}">
                      <a16:colId xmlns:a16="http://schemas.microsoft.com/office/drawing/2014/main" val="2640058073"/>
                    </a:ext>
                  </a:extLst>
                </a:gridCol>
              </a:tblGrid>
              <a:tr h="600645">
                <a:tc>
                  <a:txBody>
                    <a:bodyPr/>
                    <a:lstStyle/>
                    <a:p>
                      <a:pPr marL="0" marR="0" algn="ctr">
                        <a:spcBef>
                          <a:spcPts val="0"/>
                        </a:spcBef>
                        <a:spcAft>
                          <a:spcPts val="0"/>
                        </a:spcAft>
                      </a:pPr>
                      <a:r>
                        <a:rPr lang="en-US" sz="2400">
                          <a:effectLst/>
                          <a:latin typeface="Calibri" panose="020F0502020204030204" pitchFamily="34" charset="0"/>
                          <a:cs typeface="Calibri" panose="020F0502020204030204" pitchFamily="34" charset="0"/>
                        </a:rPr>
                        <a:t>Session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2400">
                          <a:effectLst/>
                          <a:latin typeface="Calibri" panose="020F0502020204030204" pitchFamily="34" charset="0"/>
                          <a:cs typeface="Calibri" panose="020F0502020204030204" pitchFamily="34" charset="0"/>
                        </a:rPr>
                        <a:t>Listening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2400">
                          <a:effectLst/>
                          <a:latin typeface="Calibri" panose="020F0502020204030204" pitchFamily="34" charset="0"/>
                          <a:cs typeface="Calibri" panose="020F0502020204030204" pitchFamily="34" charset="0"/>
                        </a:rPr>
                        <a:t>Reading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2400">
                          <a:effectLst/>
                          <a:latin typeface="Calibri" panose="020F0502020204030204" pitchFamily="34" charset="0"/>
                          <a:cs typeface="Calibri" panose="020F0502020204030204" pitchFamily="34" charset="0"/>
                        </a:rPr>
                        <a:t>Speaking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2400">
                          <a:effectLst/>
                          <a:latin typeface="Calibri" panose="020F0502020204030204" pitchFamily="34" charset="0"/>
                          <a:cs typeface="Calibri" panose="020F0502020204030204" pitchFamily="34" charset="0"/>
                        </a:rPr>
                        <a:t>Writing*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824426517"/>
                  </a:ext>
                </a:extLst>
              </a:tr>
              <a:tr h="644496">
                <a:tc>
                  <a:txBody>
                    <a:bodyPr/>
                    <a:lstStyle/>
                    <a:p>
                      <a:pPr marL="182880" lvl="0" algn="l">
                        <a:spcBef>
                          <a:spcPts val="0"/>
                        </a:spcBef>
                        <a:spcAft>
                          <a:spcPts val="0"/>
                        </a:spcAft>
                        <a:buNone/>
                      </a:pPr>
                      <a:r>
                        <a:rPr lang="en-US" sz="2400">
                          <a:solidFill>
                            <a:schemeClr val="tx1"/>
                          </a:solidFill>
                          <a:effectLst/>
                          <a:latin typeface="Calibri" panose="020F0502020204030204" pitchFamily="34" charset="0"/>
                          <a:cs typeface="Calibri" panose="020F0502020204030204" pitchFamily="34" charset="0"/>
                        </a:rPr>
                        <a:t>Practice</a:t>
                      </a:r>
                      <a:r>
                        <a:rPr lang="en-US" sz="2400" baseline="30000">
                          <a:solidFill>
                            <a:schemeClr val="tx1"/>
                          </a:solidFill>
                          <a:effectLst/>
                          <a:latin typeface="Calibri" panose="020F0502020204030204" pitchFamily="34" charset="0"/>
                          <a:cs typeface="Calibri" panose="020F0502020204030204" pitchFamily="34" charset="0"/>
                        </a:rPr>
                        <a: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tx2">
                        <a:lumMod val="20000"/>
                        <a:lumOff val="80000"/>
                      </a:schemeClr>
                    </a:solidFill>
                  </a:tcPr>
                </a:tc>
                <a:tc>
                  <a:txBody>
                    <a:bodyPr/>
                    <a:lstStyle/>
                    <a:p>
                      <a:pPr marL="0" lvl="0" algn="ctr">
                        <a:spcBef>
                          <a:spcPts val="0"/>
                        </a:spcBef>
                        <a:spcAft>
                          <a:spcPts val="0"/>
                        </a:spcAft>
                        <a:buNone/>
                      </a:pPr>
                      <a:r>
                        <a:rPr lang="en-US" sz="2400">
                          <a:solidFill>
                            <a:schemeClr val="tx1"/>
                          </a:solidFill>
                          <a:effectLst/>
                          <a:latin typeface="Calibri" panose="020F0502020204030204" pitchFamily="34" charset="0"/>
                          <a:cs typeface="Calibri" panose="020F0502020204030204" pitchFamily="34" charset="0"/>
                        </a:rPr>
                        <a:t>N/A</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280293524"/>
                  </a:ext>
                </a:extLst>
              </a:tr>
              <a:tr h="644496">
                <a:tc>
                  <a:txBody>
                    <a:bodyPr/>
                    <a:lstStyle/>
                    <a:p>
                      <a:pPr marL="182880" marR="0" algn="l">
                        <a:spcBef>
                          <a:spcPts val="0"/>
                        </a:spcBef>
                        <a:spcAft>
                          <a:spcPts val="0"/>
                        </a:spcAft>
                      </a:pPr>
                      <a:r>
                        <a:rPr lang="en-US" sz="2400">
                          <a:solidFill>
                            <a:schemeClr val="tx1"/>
                          </a:solidFill>
                          <a:effectLst/>
                          <a:latin typeface="Calibri" panose="020F0502020204030204" pitchFamily="34" charset="0"/>
                          <a:cs typeface="Calibri" panose="020F0502020204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400">
                          <a:solidFill>
                            <a:schemeClr val="tx1"/>
                          </a:solidFill>
                          <a:effectLst/>
                          <a:latin typeface="Calibri" panose="020F0502020204030204" pitchFamily="34" charset="0"/>
                          <a:cs typeface="Calibri" panose="020F0502020204030204" pitchFamily="34"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400">
                          <a:solidFill>
                            <a:schemeClr val="tx1"/>
                          </a:solidFill>
                          <a:effectLst/>
                          <a:latin typeface="Calibri" panose="020F0502020204030204" pitchFamily="34" charset="0"/>
                          <a:cs typeface="Calibri" panose="020F0502020204030204" pitchFamily="34" charset="0"/>
                        </a:rPr>
                        <a:t>Yes</a:t>
                      </a:r>
                      <a:endParaRPr lang="en-US" sz="2400" baseline="3000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400">
                          <a:solidFill>
                            <a:schemeClr val="tx1"/>
                          </a:solidFill>
                          <a:effectLst/>
                          <a:latin typeface="Calibri" panose="020F0502020204030204" pitchFamily="34" charset="0"/>
                          <a:cs typeface="Calibri" panose="020F0502020204030204" pitchFamily="34"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400" b="0">
                          <a:solidFill>
                            <a:schemeClr val="tx1"/>
                          </a:solidFill>
                          <a:effectLst/>
                          <a:latin typeface="Calibri" panose="020F0502020204030204" pitchFamily="34" charset="0"/>
                          <a:cs typeface="Calibri" panose="020F0502020204030204" pitchFamily="34"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7830847"/>
                  </a:ext>
                </a:extLst>
              </a:tr>
              <a:tr h="644496">
                <a:tc>
                  <a:txBody>
                    <a:bodyPr/>
                    <a:lstStyle/>
                    <a:p>
                      <a:pPr marL="182880" marR="0" algn="l">
                        <a:spcBef>
                          <a:spcPts val="0"/>
                        </a:spcBef>
                        <a:spcAft>
                          <a:spcPts val="0"/>
                        </a:spcAft>
                      </a:pPr>
                      <a:r>
                        <a:rPr lang="en-US" sz="2400">
                          <a:solidFill>
                            <a:schemeClr val="tx1"/>
                          </a:solidFill>
                          <a:effectLst/>
                          <a:latin typeface="Calibri" panose="020F0502020204030204" pitchFamily="34" charset="0"/>
                          <a:cs typeface="Calibri" panose="020F050202020403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400">
                          <a:solidFill>
                            <a:schemeClr val="tx1"/>
                          </a:solidFill>
                          <a:effectLst/>
                          <a:latin typeface="Calibri" panose="020F0502020204030204" pitchFamily="34" charset="0"/>
                          <a:cs typeface="Calibri" panose="020F0502020204030204" pitchFamily="34"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400">
                          <a:solidFill>
                            <a:schemeClr val="tx1"/>
                          </a:solidFill>
                          <a:effectLst/>
                          <a:latin typeface="Calibri" panose="020F0502020204030204" pitchFamily="34" charset="0"/>
                          <a:cs typeface="Calibri" panose="020F0502020204030204" pitchFamily="34" charset="0"/>
                        </a:rPr>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400">
                          <a:solidFill>
                            <a:schemeClr val="tx1"/>
                          </a:solidFill>
                          <a:effectLst/>
                          <a:latin typeface="Calibri" panose="020F0502020204030204" pitchFamily="34" charset="0"/>
                          <a:cs typeface="Calibri" panose="020F0502020204030204" pitchFamily="34"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400" b="0">
                          <a:solidFill>
                            <a:schemeClr val="tx1"/>
                          </a:solidFill>
                          <a:effectLst/>
                          <a:latin typeface="Calibri" panose="020F0502020204030204" pitchFamily="34" charset="0"/>
                          <a:cs typeface="Calibri" panose="020F0502020204030204" pitchFamily="34" charset="0"/>
                        </a:rPr>
                        <a:t>Yes</a:t>
                      </a:r>
                      <a:r>
                        <a:rPr lang="en-US" sz="2400" b="0" baseline="30000">
                          <a:solidFill>
                            <a:schemeClr val="tx1"/>
                          </a:solidFill>
                          <a:effectLst/>
                          <a:latin typeface="Calibri" panose="020F0502020204030204" pitchFamily="34" charset="0"/>
                          <a:cs typeface="Calibri" panose="020F050202020403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3293762"/>
                  </a:ext>
                </a:extLst>
              </a:tr>
              <a:tr h="644496">
                <a:tc>
                  <a:txBody>
                    <a:bodyPr/>
                    <a:lstStyle/>
                    <a:p>
                      <a:pPr marL="182880" marR="0" algn="l">
                        <a:spcBef>
                          <a:spcPts val="0"/>
                        </a:spcBef>
                        <a:spcAft>
                          <a:spcPts val="0"/>
                        </a:spcAft>
                      </a:pPr>
                      <a:r>
                        <a:rPr lang="en-US" sz="2400">
                          <a:solidFill>
                            <a:schemeClr val="tx1"/>
                          </a:solidFill>
                          <a:effectLst/>
                          <a:latin typeface="Calibri" panose="020F0502020204030204" pitchFamily="34" charset="0"/>
                          <a:cs typeface="Calibri" panose="020F050202020403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400" b="0">
                          <a:solidFill>
                            <a:schemeClr val="tx1"/>
                          </a:solidFill>
                          <a:effectLst/>
                          <a:latin typeface="Calibri" panose="020F0502020204030204" pitchFamily="34" charset="0"/>
                          <a:cs typeface="Calibri" panose="020F0502020204030204" pitchFamily="34"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400" b="0">
                          <a:solidFill>
                            <a:schemeClr val="tx1"/>
                          </a:solidFill>
                          <a:effectLst/>
                          <a:latin typeface="Calibri" panose="020F0502020204030204" pitchFamily="34" charset="0"/>
                          <a:cs typeface="Calibri" panose="020F0502020204030204" pitchFamily="34" charset="0"/>
                        </a:rPr>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400" b="0">
                          <a:solidFill>
                            <a:schemeClr val="tx1"/>
                          </a:solidFill>
                          <a:effectLst/>
                          <a:latin typeface="Calibri" panose="020F0502020204030204" pitchFamily="34" charset="0"/>
                          <a:cs typeface="Calibri" panose="020F0502020204030204" pitchFamily="34" charset="0"/>
                        </a:rPr>
                        <a:t>Yes</a:t>
                      </a:r>
                      <a:r>
                        <a:rPr lang="en-US" sz="2400" b="0" baseline="30000">
                          <a:solidFill>
                            <a:schemeClr val="tx1"/>
                          </a:solidFill>
                          <a:effectLst/>
                          <a:latin typeface="Calibri" panose="020F0502020204030204" pitchFamily="34" charset="0"/>
                          <a:cs typeface="Calibri" panose="020F0502020204030204" pitchFamily="34" charset="0"/>
                        </a:rPr>
                        <a:t>3</a:t>
                      </a:r>
                      <a:endParaRPr lang="en-US" sz="2400" b="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400" b="0">
                          <a:solidFill>
                            <a:schemeClr val="tx1"/>
                          </a:solidFill>
                          <a:effectLst/>
                          <a:latin typeface="Calibri" panose="020F0502020204030204" pitchFamily="34" charset="0"/>
                          <a:cs typeface="Calibri" panose="020F0502020204030204" pitchFamily="34" charset="0"/>
                        </a:rPr>
                        <a:t>Yes</a:t>
                      </a:r>
                      <a:r>
                        <a:rPr lang="en-US" sz="2400" b="0" baseline="30000">
                          <a:solidFill>
                            <a:schemeClr val="tx1"/>
                          </a:solidFill>
                          <a:effectLst/>
                          <a:latin typeface="Calibri" panose="020F0502020204030204" pitchFamily="34" charset="0"/>
                          <a:cs typeface="Calibri" panose="020F0502020204030204" pitchFamily="34" charset="0"/>
                        </a:rPr>
                        <a:t>3</a:t>
                      </a:r>
                      <a:endParaRPr lang="en-US" sz="2400" b="0">
                        <a:solidFill>
                          <a:schemeClr val="tx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4702411"/>
                  </a:ext>
                </a:extLst>
              </a:tr>
            </a:tbl>
          </a:graphicData>
        </a:graphic>
      </p:graphicFrame>
      <p:sp>
        <p:nvSpPr>
          <p:cNvPr id="11" name="TextBox 10">
            <a:extLst>
              <a:ext uri="{FF2B5EF4-FFF2-40B4-BE49-F238E27FC236}">
                <a16:creationId xmlns:a16="http://schemas.microsoft.com/office/drawing/2014/main" id="{132B420B-0D41-4A56-B059-1C3E67BAA954}"/>
              </a:ext>
            </a:extLst>
          </p:cNvPr>
          <p:cNvSpPr txBox="1"/>
          <p:nvPr/>
        </p:nvSpPr>
        <p:spPr>
          <a:xfrm>
            <a:off x="9218689" y="4516103"/>
            <a:ext cx="27432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aseline="30000">
                <a:latin typeface="Calibri" panose="020F0502020204030204" pitchFamily="34" charset="0"/>
                <a:cs typeface="Calibri" panose="020F0502020204030204" pitchFamily="34" charset="0"/>
              </a:rPr>
              <a:t>1</a:t>
            </a:r>
            <a:r>
              <a:rPr lang="en-US" sz="2200">
                <a:latin typeface="Calibri" panose="020F0502020204030204" pitchFamily="34" charset="0"/>
                <a:cs typeface="Calibri" panose="020F0502020204030204" pitchFamily="34" charset="0"/>
              </a:rPr>
              <a:t>Not scored</a:t>
            </a:r>
          </a:p>
          <a:p>
            <a:r>
              <a:rPr lang="en-US" sz="2200" baseline="30000">
                <a:latin typeface="Calibri" panose="020F0502020204030204" pitchFamily="34" charset="0"/>
                <a:cs typeface="Calibri" panose="020F0502020204030204" pitchFamily="34" charset="0"/>
              </a:rPr>
              <a:t>2</a:t>
            </a:r>
            <a:r>
              <a:rPr lang="en-US" sz="2200">
                <a:latin typeface="Calibri" panose="020F0502020204030204" pitchFamily="34" charset="0"/>
                <a:cs typeface="Calibri" panose="020F0502020204030204" pitchFamily="34" charset="0"/>
              </a:rPr>
              <a:t>Computer scored</a:t>
            </a:r>
          </a:p>
          <a:p>
            <a:r>
              <a:rPr lang="en-US" sz="2200" baseline="30000">
                <a:latin typeface="Calibri" panose="020F0502020204030204" pitchFamily="34" charset="0"/>
                <a:cs typeface="Calibri" panose="020F0502020204030204" pitchFamily="34" charset="0"/>
              </a:rPr>
              <a:t>3</a:t>
            </a:r>
            <a:r>
              <a:rPr lang="en-US" sz="2200">
                <a:latin typeface="Calibri" panose="020F0502020204030204" pitchFamily="34" charset="0"/>
                <a:cs typeface="Calibri" panose="020F0502020204030204" pitchFamily="34" charset="0"/>
              </a:rPr>
              <a:t>Educator scored</a:t>
            </a:r>
          </a:p>
        </p:txBody>
      </p:sp>
      <p:pic>
        <p:nvPicPr>
          <p:cNvPr id="7" name="Picture 2">
            <a:extLst>
              <a:ext uri="{FF2B5EF4-FFF2-40B4-BE49-F238E27FC236}">
                <a16:creationId xmlns:a16="http://schemas.microsoft.com/office/drawing/2014/main" id="{4D93ECA7-7E96-4896-8B17-13B624A72AB7}"/>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59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 y="655982"/>
            <a:ext cx="9144000" cy="914400"/>
          </a:xfrm>
        </p:spPr>
        <p:txBody>
          <a:bodyPr vert="horz" lIns="91440" tIns="45720" rIns="91440" bIns="45720" rtlCol="0" anchor="ctr">
            <a:normAutofit/>
          </a:bodyPr>
          <a:lstStyle/>
          <a:p>
            <a:r>
              <a:rPr lang="en-US">
                <a:latin typeface="Calibri"/>
                <a:cs typeface="Calibri"/>
              </a:rPr>
              <a:t>Registering Students</a:t>
            </a:r>
            <a:endParaRPr 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38700" y="2451095"/>
            <a:ext cx="6942755" cy="2836523"/>
          </a:xfrm>
        </p:spPr>
        <p:txBody>
          <a:bodyPr vert="horz" lIns="91440" tIns="45720" rIns="91440" bIns="45720" rtlCol="0" anchor="t">
            <a:noAutofit/>
          </a:bodyPr>
          <a:lstStyle/>
          <a:p>
            <a:r>
              <a:rPr lang="en-US" sz="2400">
                <a:latin typeface="Calibri"/>
                <a:cs typeface="Calibri"/>
              </a:rPr>
              <a:t>Two methods to register students:</a:t>
            </a:r>
          </a:p>
          <a:p>
            <a:pPr lvl="1"/>
            <a:r>
              <a:rPr lang="en-US" sz="2200">
                <a:latin typeface="Calibri"/>
                <a:cs typeface="Calibri"/>
              </a:rPr>
              <a:t>User Interface</a:t>
            </a:r>
          </a:p>
          <a:p>
            <a:pPr lvl="1"/>
            <a:r>
              <a:rPr lang="en-US" sz="2200">
                <a:latin typeface="Calibri"/>
                <a:cs typeface="Calibri"/>
              </a:rPr>
              <a:t>CSV Upload</a:t>
            </a:r>
          </a:p>
          <a:p>
            <a:pPr lvl="1"/>
            <a:endParaRPr lang="en-US" sz="2200">
              <a:latin typeface="Calibri"/>
              <a:cs typeface="Calibri"/>
            </a:endParaRPr>
          </a:p>
          <a:p>
            <a:pPr lvl="1"/>
            <a:endParaRPr lang="en-US" sz="2200">
              <a:latin typeface="Calibri"/>
              <a:cs typeface="Calibri"/>
            </a:endParaRPr>
          </a:p>
        </p:txBody>
      </p:sp>
      <p:pic>
        <p:nvPicPr>
          <p:cNvPr id="5" name="Picture 2">
            <a:extLst>
              <a:ext uri="{FF2B5EF4-FFF2-40B4-BE49-F238E27FC236}">
                <a16:creationId xmlns:a16="http://schemas.microsoft.com/office/drawing/2014/main" id="{3B9CA146-CA0C-4159-9941-0778E0EE65F1}"/>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018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406" y="681317"/>
            <a:ext cx="8761413" cy="706964"/>
          </a:xfrm>
        </p:spPr>
        <p:txBody>
          <a:bodyPr vert="horz" lIns="91440" tIns="45720" rIns="91440" bIns="45720" rtlCol="0" anchor="ctr">
            <a:normAutofit/>
          </a:bodyPr>
          <a:lstStyle/>
          <a:p>
            <a:r>
              <a:rPr lang="en-US">
                <a:latin typeface="Calibri"/>
                <a:cs typeface="Calibri"/>
              </a:rPr>
              <a:t>Registering Students – User Interface</a:t>
            </a:r>
          </a:p>
        </p:txBody>
      </p:sp>
      <p:sp>
        <p:nvSpPr>
          <p:cNvPr id="3" name="Content Placeholder 2"/>
          <p:cNvSpPr>
            <a:spLocks noGrp="1"/>
          </p:cNvSpPr>
          <p:nvPr>
            <p:ph sz="half" idx="1"/>
          </p:nvPr>
        </p:nvSpPr>
        <p:spPr>
          <a:xfrm>
            <a:off x="624653" y="2603499"/>
            <a:ext cx="5481348" cy="3416301"/>
          </a:xfrm>
        </p:spPr>
        <p:txBody>
          <a:bodyPr vert="horz" lIns="91440" tIns="45720" rIns="91440" bIns="45720" rtlCol="0" anchor="t">
            <a:noAutofit/>
          </a:bodyPr>
          <a:lstStyle/>
          <a:p>
            <a:r>
              <a:rPr lang="en-US" sz="2400">
                <a:latin typeface="Calibri"/>
                <a:cs typeface="Calibri"/>
              </a:rPr>
              <a:t>Educator Portal &gt; Settings &gt; Students &gt; Screener Student &gt; Add Student</a:t>
            </a:r>
            <a:endParaRPr lang="en-US"/>
          </a:p>
          <a:p>
            <a:r>
              <a:rPr lang="en-US" sz="2400">
                <a:latin typeface="Calibri"/>
                <a:cs typeface="Calibri"/>
              </a:rPr>
              <a:t>Required: First Name, Last Name, Local Student ID, District, School, Grade, Educator ID</a:t>
            </a:r>
            <a:endParaRPr lang="en-US" sz="2400"/>
          </a:p>
          <a:p>
            <a:pPr lvl="1"/>
            <a:endParaRPr lang="en-US" sz="2200">
              <a:latin typeface="Calibri"/>
              <a:cs typeface="Calibri"/>
            </a:endParaRPr>
          </a:p>
          <a:p>
            <a:pPr lvl="1"/>
            <a:endParaRPr lang="en-US" sz="2200">
              <a:latin typeface="Calibri"/>
              <a:cs typeface="Calibri"/>
            </a:endParaRPr>
          </a:p>
        </p:txBody>
      </p:sp>
      <p:pic>
        <p:nvPicPr>
          <p:cNvPr id="10" name="Picture 10" descr="Graphical user interface, text, application&#10;&#10;Description automatically generated">
            <a:extLst>
              <a:ext uri="{FF2B5EF4-FFF2-40B4-BE49-F238E27FC236}">
                <a16:creationId xmlns:a16="http://schemas.microsoft.com/office/drawing/2014/main" id="{C7A153AF-F601-26CF-9BB2-F28FAEB8CD85}"/>
              </a:ext>
            </a:extLst>
          </p:cNvPr>
          <p:cNvPicPr>
            <a:picLocks noGrp="1" noChangeAspect="1"/>
          </p:cNvPicPr>
          <p:nvPr>
            <p:ph sz="half" idx="2"/>
          </p:nvPr>
        </p:nvPicPr>
        <p:blipFill>
          <a:blip r:embed="rId3"/>
          <a:stretch>
            <a:fillRect/>
          </a:stretch>
        </p:blipFill>
        <p:spPr>
          <a:xfrm>
            <a:off x="6208712" y="2800100"/>
            <a:ext cx="4825159" cy="3023101"/>
          </a:xfrm>
        </p:spPr>
      </p:pic>
      <p:pic>
        <p:nvPicPr>
          <p:cNvPr id="6" name="Picture 2">
            <a:extLst>
              <a:ext uri="{FF2B5EF4-FFF2-40B4-BE49-F238E27FC236}">
                <a16:creationId xmlns:a16="http://schemas.microsoft.com/office/drawing/2014/main" id="{CDB47A67-32DB-4A13-A593-C2C6D2F32EBC}"/>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943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39" y="698473"/>
            <a:ext cx="8761413" cy="706964"/>
          </a:xfrm>
        </p:spPr>
        <p:txBody>
          <a:bodyPr vert="horz" lIns="91440" tIns="45720" rIns="91440" bIns="45720" rtlCol="0" anchor="ctr">
            <a:normAutofit/>
          </a:bodyPr>
          <a:lstStyle/>
          <a:p>
            <a:r>
              <a:rPr lang="en-US">
                <a:latin typeface="Calibri"/>
                <a:cs typeface="Calibri"/>
              </a:rPr>
              <a:t>Registering Students – CSV Upload</a:t>
            </a:r>
            <a:endParaRPr 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32439" y="2389745"/>
            <a:ext cx="9393853" cy="3416300"/>
          </a:xfrm>
        </p:spPr>
        <p:txBody>
          <a:bodyPr vert="horz" lIns="91440" tIns="45720" rIns="91440" bIns="45720" rtlCol="0" anchor="t">
            <a:noAutofit/>
          </a:bodyPr>
          <a:lstStyle/>
          <a:p>
            <a:r>
              <a:rPr lang="en-US" sz="2400">
                <a:latin typeface="Calibri"/>
                <a:cs typeface="Calibri"/>
              </a:rPr>
              <a:t>Step 1: Download KELPA Screener Student Extract.</a:t>
            </a:r>
          </a:p>
          <a:p>
            <a:pPr lvl="1"/>
            <a:endParaRPr lang="en-US" sz="2200">
              <a:latin typeface="Calibri"/>
              <a:cs typeface="Calibri"/>
            </a:endParaRPr>
          </a:p>
        </p:txBody>
      </p:sp>
      <p:pic>
        <p:nvPicPr>
          <p:cNvPr id="6" name="Picture 7">
            <a:extLst>
              <a:ext uri="{FF2B5EF4-FFF2-40B4-BE49-F238E27FC236}">
                <a16:creationId xmlns:a16="http://schemas.microsoft.com/office/drawing/2014/main" id="{1421744F-6ABE-3E85-B156-80D6CC845BF1}"/>
              </a:ext>
            </a:extLst>
          </p:cNvPr>
          <p:cNvPicPr>
            <a:picLocks noChangeAspect="1"/>
          </p:cNvPicPr>
          <p:nvPr/>
        </p:nvPicPr>
        <p:blipFill>
          <a:blip r:embed="rId3"/>
          <a:stretch>
            <a:fillRect/>
          </a:stretch>
        </p:blipFill>
        <p:spPr>
          <a:xfrm>
            <a:off x="2774043" y="3207657"/>
            <a:ext cx="5763985" cy="2991756"/>
          </a:xfrm>
          <a:prstGeom prst="rect">
            <a:avLst/>
          </a:prstGeom>
          <a:ln>
            <a:solidFill>
              <a:schemeClr val="tx1"/>
            </a:solidFill>
          </a:ln>
        </p:spPr>
      </p:pic>
      <p:pic>
        <p:nvPicPr>
          <p:cNvPr id="8" name="Picture 2">
            <a:extLst>
              <a:ext uri="{FF2B5EF4-FFF2-40B4-BE49-F238E27FC236}">
                <a16:creationId xmlns:a16="http://schemas.microsoft.com/office/drawing/2014/main" id="{62DCC986-2CCD-4EBA-AEB8-84230B9B074C}"/>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480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315" y="718927"/>
            <a:ext cx="8761413" cy="706964"/>
          </a:xfrm>
        </p:spPr>
        <p:txBody>
          <a:bodyPr vert="horz" lIns="91440" tIns="45720" rIns="91440" bIns="45720" rtlCol="0" anchor="ctr">
            <a:normAutofit/>
          </a:bodyPr>
          <a:lstStyle/>
          <a:p>
            <a:r>
              <a:rPr lang="en-US">
                <a:latin typeface="Calibri"/>
                <a:cs typeface="Calibri"/>
              </a:rPr>
              <a:t>Registering Students – CSV Upload</a:t>
            </a:r>
            <a:endParaRPr 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14350" y="2306102"/>
            <a:ext cx="8761412" cy="3416300"/>
          </a:xfrm>
        </p:spPr>
        <p:txBody>
          <a:bodyPr vert="horz" lIns="91440" tIns="45720" rIns="91440" bIns="45720" rtlCol="0" anchor="t">
            <a:noAutofit/>
          </a:bodyPr>
          <a:lstStyle/>
          <a:p>
            <a:r>
              <a:rPr lang="en-US" sz="2400">
                <a:latin typeface="Calibri"/>
                <a:cs typeface="Calibri"/>
              </a:rPr>
              <a:t>Step 2: Modify CSV file in spreadsheet software.</a:t>
            </a:r>
          </a:p>
          <a:p>
            <a:r>
              <a:rPr lang="en-US" sz="2400">
                <a:latin typeface="Calibri"/>
                <a:cs typeface="Calibri"/>
              </a:rPr>
              <a:t>Required fields:</a:t>
            </a:r>
          </a:p>
          <a:p>
            <a:pPr lvl="1"/>
            <a:r>
              <a:rPr lang="en-US" sz="2200">
                <a:latin typeface="Calibri"/>
                <a:cs typeface="Calibri"/>
              </a:rPr>
              <a:t>Attendance District</a:t>
            </a:r>
          </a:p>
          <a:p>
            <a:pPr lvl="1"/>
            <a:r>
              <a:rPr lang="en-US" sz="2200">
                <a:latin typeface="Calibri"/>
                <a:cs typeface="Calibri"/>
              </a:rPr>
              <a:t>Local Student ID</a:t>
            </a:r>
          </a:p>
          <a:p>
            <a:pPr lvl="1"/>
            <a:r>
              <a:rPr lang="en-US" sz="2200">
                <a:latin typeface="Calibri"/>
                <a:cs typeface="Calibri"/>
              </a:rPr>
              <a:t>Student First &amp; Last Names</a:t>
            </a:r>
          </a:p>
          <a:p>
            <a:pPr lvl="1"/>
            <a:r>
              <a:rPr lang="en-US" sz="2200">
                <a:latin typeface="Calibri"/>
                <a:cs typeface="Calibri"/>
              </a:rPr>
              <a:t>Attendance School</a:t>
            </a:r>
          </a:p>
          <a:p>
            <a:pPr lvl="1"/>
            <a:r>
              <a:rPr lang="en-US" sz="2200">
                <a:latin typeface="Calibri"/>
                <a:cs typeface="Calibri"/>
              </a:rPr>
              <a:t>Grade (used for test assignment)</a:t>
            </a:r>
          </a:p>
          <a:p>
            <a:pPr lvl="1"/>
            <a:r>
              <a:rPr lang="en-US" sz="2200">
                <a:latin typeface="Calibri"/>
                <a:cs typeface="Calibri"/>
              </a:rPr>
              <a:t>Educator ID (used for scoring)</a:t>
            </a:r>
          </a:p>
          <a:p>
            <a:pPr lvl="1"/>
            <a:endParaRPr lang="en-US" sz="2200">
              <a:latin typeface="Calibri"/>
              <a:cs typeface="Calibri"/>
            </a:endParaRPr>
          </a:p>
        </p:txBody>
      </p:sp>
      <p:pic>
        <p:nvPicPr>
          <p:cNvPr id="4" name="Picture 4" descr="Graphical user interface, application, table, Excel&#10;&#10;Description automatically generated">
            <a:extLst>
              <a:ext uri="{FF2B5EF4-FFF2-40B4-BE49-F238E27FC236}">
                <a16:creationId xmlns:a16="http://schemas.microsoft.com/office/drawing/2014/main" id="{CF6B2B8D-922A-880A-EC59-23D678295B92}"/>
              </a:ext>
            </a:extLst>
          </p:cNvPr>
          <p:cNvPicPr>
            <a:picLocks noChangeAspect="1"/>
          </p:cNvPicPr>
          <p:nvPr/>
        </p:nvPicPr>
        <p:blipFill>
          <a:blip r:embed="rId3"/>
          <a:stretch>
            <a:fillRect/>
          </a:stretch>
        </p:blipFill>
        <p:spPr>
          <a:xfrm>
            <a:off x="5295900" y="3249849"/>
            <a:ext cx="6381750" cy="1291299"/>
          </a:xfrm>
          <a:prstGeom prst="rect">
            <a:avLst/>
          </a:prstGeom>
          <a:ln>
            <a:solidFill>
              <a:schemeClr val="tx1"/>
            </a:solidFill>
          </a:ln>
        </p:spPr>
      </p:pic>
      <p:pic>
        <p:nvPicPr>
          <p:cNvPr id="6" name="Picture 2">
            <a:extLst>
              <a:ext uri="{FF2B5EF4-FFF2-40B4-BE49-F238E27FC236}">
                <a16:creationId xmlns:a16="http://schemas.microsoft.com/office/drawing/2014/main" id="{8527B9D9-3B0B-448C-9F3B-A0090394B582}"/>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433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938" y="673522"/>
            <a:ext cx="8761413" cy="706964"/>
          </a:xfrm>
        </p:spPr>
        <p:txBody>
          <a:bodyPr vert="horz" lIns="91440" tIns="45720" rIns="91440" bIns="45720" rtlCol="0" anchor="ctr">
            <a:normAutofit/>
          </a:bodyPr>
          <a:lstStyle/>
          <a:p>
            <a:r>
              <a:rPr lang="en-US">
                <a:latin typeface="Calibri"/>
                <a:cs typeface="Calibri"/>
              </a:rPr>
              <a:t>Registering Students – CSV Upload</a:t>
            </a:r>
            <a:endParaRPr 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42436" y="2445038"/>
            <a:ext cx="4827587" cy="511175"/>
          </a:xfrm>
        </p:spPr>
        <p:txBody>
          <a:bodyPr vert="horz" lIns="91440" tIns="45720" rIns="91440" bIns="45720" rtlCol="0" anchor="t">
            <a:noAutofit/>
          </a:bodyPr>
          <a:lstStyle/>
          <a:p>
            <a:r>
              <a:rPr lang="en-US" sz="2400">
                <a:latin typeface="Calibri"/>
                <a:cs typeface="Calibri"/>
              </a:rPr>
              <a:t>Step 3: Upload modified CSV file. </a:t>
            </a:r>
          </a:p>
          <a:p>
            <a:endParaRPr lang="en-US" sz="2400">
              <a:latin typeface="Calibri"/>
              <a:cs typeface="Calibri"/>
            </a:endParaRPr>
          </a:p>
          <a:p>
            <a:pPr lvl="1"/>
            <a:endParaRPr lang="en-US" sz="2200">
              <a:latin typeface="Calibri"/>
              <a:cs typeface="Calibri"/>
            </a:endParaRPr>
          </a:p>
        </p:txBody>
      </p:sp>
      <p:pic>
        <p:nvPicPr>
          <p:cNvPr id="10" name="Picture 10">
            <a:extLst>
              <a:ext uri="{FF2B5EF4-FFF2-40B4-BE49-F238E27FC236}">
                <a16:creationId xmlns:a16="http://schemas.microsoft.com/office/drawing/2014/main" id="{0C9F5469-1F0F-6855-F6D3-F7E341504D7C}"/>
              </a:ext>
            </a:extLst>
          </p:cNvPr>
          <p:cNvPicPr>
            <a:picLocks noChangeAspect="1"/>
          </p:cNvPicPr>
          <p:nvPr/>
        </p:nvPicPr>
        <p:blipFill>
          <a:blip r:embed="rId3"/>
          <a:stretch>
            <a:fillRect/>
          </a:stretch>
        </p:blipFill>
        <p:spPr>
          <a:xfrm>
            <a:off x="1476375" y="3113501"/>
            <a:ext cx="5238750" cy="1497772"/>
          </a:xfrm>
          <a:prstGeom prst="rect">
            <a:avLst/>
          </a:prstGeom>
          <a:ln>
            <a:solidFill>
              <a:schemeClr val="tx1"/>
            </a:solidFill>
          </a:ln>
        </p:spPr>
      </p:pic>
      <p:pic>
        <p:nvPicPr>
          <p:cNvPr id="5" name="Picture 5" descr="Graphical user interface, application&#10;&#10;Description automatically generated">
            <a:extLst>
              <a:ext uri="{FF2B5EF4-FFF2-40B4-BE49-F238E27FC236}">
                <a16:creationId xmlns:a16="http://schemas.microsoft.com/office/drawing/2014/main" id="{69B20551-A691-9880-5E56-650C096C81E3}"/>
              </a:ext>
            </a:extLst>
          </p:cNvPr>
          <p:cNvPicPr>
            <a:picLocks noChangeAspect="1"/>
          </p:cNvPicPr>
          <p:nvPr/>
        </p:nvPicPr>
        <p:blipFill>
          <a:blip r:embed="rId4"/>
          <a:stretch>
            <a:fillRect/>
          </a:stretch>
        </p:blipFill>
        <p:spPr>
          <a:xfrm>
            <a:off x="5084445" y="3720619"/>
            <a:ext cx="5276850" cy="2662170"/>
          </a:xfrm>
          <a:prstGeom prst="rect">
            <a:avLst/>
          </a:prstGeom>
          <a:ln>
            <a:solidFill>
              <a:schemeClr val="tx1"/>
            </a:solidFill>
          </a:ln>
        </p:spPr>
      </p:pic>
      <p:pic>
        <p:nvPicPr>
          <p:cNvPr id="8" name="Picture 2">
            <a:extLst>
              <a:ext uri="{FF2B5EF4-FFF2-40B4-BE49-F238E27FC236}">
                <a16:creationId xmlns:a16="http://schemas.microsoft.com/office/drawing/2014/main" id="{913B7EFD-F50B-4809-80C4-62362A5EC1B0}"/>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627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9" y="612510"/>
            <a:ext cx="9144000" cy="914400"/>
          </a:xfrm>
        </p:spPr>
        <p:txBody>
          <a:bodyPr/>
          <a:lstStyle/>
          <a:p>
            <a:r>
              <a:rPr lang="en-US">
                <a:latin typeface="Calibri" panose="020F0502020204030204" pitchFamily="34" charset="0"/>
                <a:cs typeface="Calibri" panose="020F0502020204030204" pitchFamily="34" charset="0"/>
              </a:rPr>
              <a:t>Who Can Administer and Score</a:t>
            </a:r>
          </a:p>
        </p:txBody>
      </p:sp>
      <p:sp>
        <p:nvSpPr>
          <p:cNvPr id="4" name="Rectangle 3"/>
          <p:cNvSpPr/>
          <p:nvPr/>
        </p:nvSpPr>
        <p:spPr>
          <a:xfrm>
            <a:off x="391886" y="2377440"/>
            <a:ext cx="11200437" cy="3806170"/>
          </a:xfrm>
          <a:prstGeom prst="rect">
            <a:avLst/>
          </a:prstGeom>
        </p:spPr>
        <p:txBody>
          <a:bodyPr wrap="square" lIns="91440" tIns="45720" rIns="91440" bIns="45720" anchor="t">
            <a:spAutoFit/>
          </a:bodyPr>
          <a:lstStyle/>
          <a:p>
            <a:pPr marL="342900" indent="-342900">
              <a:spcBef>
                <a:spcPts val="1000"/>
              </a:spcBef>
              <a:buClr>
                <a:schemeClr val="accent1"/>
              </a:buClr>
              <a:buSzPct val="80000"/>
              <a:buFont typeface="Wingdings 3" charset="2"/>
              <a:buChar char=""/>
              <a:defRPr/>
            </a:pPr>
            <a:r>
              <a:rPr lang="en-US" sz="2400">
                <a:solidFill>
                  <a:schemeClr val="tx1">
                    <a:lumMod val="75000"/>
                    <a:lumOff val="25000"/>
                  </a:schemeClr>
                </a:solidFill>
                <a:latin typeface="Calibri"/>
                <a:cs typeface="Calibri"/>
              </a:rPr>
              <a:t>All educators administering and scoring the KELPA Screener must complete the same training required for KELPA summative.</a:t>
            </a:r>
          </a:p>
          <a:p>
            <a:pPr marL="800100" lvl="1" indent="-342900">
              <a:spcBef>
                <a:spcPts val="1000"/>
              </a:spcBef>
              <a:buClr>
                <a:schemeClr val="accent1"/>
              </a:buClr>
              <a:buSzPct val="80000"/>
              <a:buFont typeface="Wingdings 3" charset="2"/>
              <a:buChar char=""/>
              <a:defRPr/>
            </a:pPr>
            <a:r>
              <a:rPr lang="en-US" sz="2200">
                <a:solidFill>
                  <a:schemeClr val="tx1">
                    <a:lumMod val="75000"/>
                    <a:lumOff val="25000"/>
                  </a:schemeClr>
                </a:solidFill>
                <a:latin typeface="Calibri"/>
                <a:cs typeface="Calibri"/>
              </a:rPr>
              <a:t>Training information is available in the </a:t>
            </a:r>
            <a:r>
              <a:rPr lang="en-US" sz="2200" i="1">
                <a:solidFill>
                  <a:schemeClr val="tx1">
                    <a:lumMod val="75000"/>
                    <a:lumOff val="25000"/>
                  </a:schemeClr>
                </a:solidFill>
                <a:latin typeface="Calibri"/>
                <a:cs typeface="Calibri"/>
              </a:rPr>
              <a:t>KELPA Examiner's Manual</a:t>
            </a:r>
            <a:r>
              <a:rPr lang="en-US" sz="2200">
                <a:solidFill>
                  <a:schemeClr val="tx1">
                    <a:lumMod val="75000"/>
                    <a:lumOff val="25000"/>
                  </a:schemeClr>
                </a:solidFill>
                <a:latin typeface="Calibri"/>
                <a:cs typeface="Calibri"/>
              </a:rPr>
              <a:t>.  </a:t>
            </a:r>
            <a:endParaRPr lang="en-US" sz="2200">
              <a:solidFill>
                <a:schemeClr val="tx1">
                  <a:lumMod val="75000"/>
                  <a:lumOff val="25000"/>
                </a:schemeClr>
              </a:solidFill>
              <a:latin typeface="Calibri" panose="020F0502020204030204" pitchFamily="34" charset="0"/>
              <a:cs typeface="Calibri" panose="020F0502020204030204" pitchFamily="34" charset="0"/>
            </a:endParaRPr>
          </a:p>
          <a:p>
            <a:pPr marL="342900" indent="-342900">
              <a:spcBef>
                <a:spcPts val="1000"/>
              </a:spcBef>
              <a:buClr>
                <a:schemeClr val="accent1"/>
              </a:buClr>
              <a:buSzPct val="80000"/>
              <a:buFont typeface="Wingdings 3" charset="2"/>
              <a:buChar char=""/>
              <a:defRPr/>
            </a:pPr>
            <a:r>
              <a:rPr lang="en-US" sz="2400">
                <a:solidFill>
                  <a:schemeClr val="tx1">
                    <a:lumMod val="75000"/>
                    <a:lumOff val="25000"/>
                  </a:schemeClr>
                </a:solidFill>
                <a:latin typeface="Calibri"/>
                <a:cs typeface="Calibri"/>
              </a:rPr>
              <a:t>Each district can determine how to score the speaking and writing constructed-response items. </a:t>
            </a:r>
          </a:p>
          <a:p>
            <a:pPr marL="800100" lvl="1" indent="-342900">
              <a:spcBef>
                <a:spcPts val="1000"/>
              </a:spcBef>
              <a:buClr>
                <a:schemeClr val="accent1"/>
              </a:buClr>
              <a:buSzPct val="80000"/>
              <a:buFont typeface="Wingdings 3" charset="2"/>
              <a:buChar char=""/>
              <a:defRPr/>
            </a:pPr>
            <a:r>
              <a:rPr lang="en-US" sz="2400">
                <a:solidFill>
                  <a:schemeClr val="tx1">
                    <a:lumMod val="75000"/>
                    <a:lumOff val="25000"/>
                  </a:schemeClr>
                </a:solidFill>
                <a:latin typeface="Calibri"/>
                <a:cs typeface="Calibri"/>
              </a:rPr>
              <a:t>However, all items must be scored by a licensed educator who is employed by the school district.  </a:t>
            </a:r>
          </a:p>
          <a:p>
            <a:pPr marL="800100" lvl="1" indent="-342900">
              <a:spcBef>
                <a:spcPts val="1000"/>
              </a:spcBef>
              <a:buClr>
                <a:schemeClr val="accent1"/>
              </a:buClr>
              <a:buSzPct val="80000"/>
              <a:buFont typeface="Wingdings 3" charset="2"/>
              <a:buChar char=""/>
              <a:defRPr/>
            </a:pPr>
            <a:r>
              <a:rPr lang="en-US" sz="2400">
                <a:solidFill>
                  <a:schemeClr val="tx1">
                    <a:lumMod val="75000"/>
                    <a:lumOff val="25000"/>
                  </a:schemeClr>
                </a:solidFill>
                <a:latin typeface="Calibri"/>
                <a:cs typeface="Calibri"/>
              </a:rPr>
              <a:t>Paras may proctor the assessment but may </a:t>
            </a:r>
            <a:r>
              <a:rPr lang="en-US" sz="2400" b="1">
                <a:solidFill>
                  <a:schemeClr val="tx1">
                    <a:lumMod val="75000"/>
                    <a:lumOff val="25000"/>
                  </a:schemeClr>
                </a:solidFill>
                <a:latin typeface="Calibri"/>
                <a:cs typeface="Calibri"/>
              </a:rPr>
              <a:t>not</a:t>
            </a:r>
            <a:r>
              <a:rPr lang="en-US" sz="2400">
                <a:solidFill>
                  <a:schemeClr val="tx1">
                    <a:lumMod val="75000"/>
                    <a:lumOff val="25000"/>
                  </a:schemeClr>
                </a:solidFill>
                <a:latin typeface="Calibri"/>
                <a:cs typeface="Calibri"/>
              </a:rPr>
              <a:t> administer or score it.</a:t>
            </a:r>
            <a:endParaRPr lang="en-US" sz="2400">
              <a:solidFill>
                <a:schemeClr val="tx1">
                  <a:lumMod val="75000"/>
                  <a:lumOff val="25000"/>
                </a:schemeClr>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5" name="Picture 2">
            <a:extLst>
              <a:ext uri="{FF2B5EF4-FFF2-40B4-BE49-F238E27FC236}">
                <a16:creationId xmlns:a16="http://schemas.microsoft.com/office/drawing/2014/main" id="{FEE6C301-205E-456C-BF7C-B4A93FD86CE2}"/>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41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8" y="624643"/>
            <a:ext cx="9144000" cy="914400"/>
          </a:xfrm>
        </p:spPr>
        <p:txBody>
          <a:bodyPr vert="horz" lIns="91440" tIns="45720" rIns="91440" bIns="45720" rtlCol="0" anchor="ctr">
            <a:normAutofit/>
          </a:bodyPr>
          <a:lstStyle/>
          <a:p>
            <a:r>
              <a:rPr lang="en-US">
                <a:latin typeface="Calibri"/>
                <a:cs typeface="Calibri"/>
              </a:rPr>
              <a:t>Practice Session </a:t>
            </a:r>
          </a:p>
        </p:txBody>
      </p:sp>
      <p:sp>
        <p:nvSpPr>
          <p:cNvPr id="3" name="Content Placeholder 2"/>
          <p:cNvSpPr>
            <a:spLocks noGrp="1"/>
          </p:cNvSpPr>
          <p:nvPr>
            <p:ph idx="1"/>
          </p:nvPr>
        </p:nvSpPr>
        <p:spPr>
          <a:xfrm>
            <a:off x="548640" y="2377439"/>
            <a:ext cx="10523312" cy="3694799"/>
          </a:xfrm>
        </p:spPr>
        <p:txBody>
          <a:bodyPr vert="horz" lIns="91440" tIns="45720" rIns="91440" bIns="45720" rtlCol="0" anchor="t">
            <a:normAutofit/>
          </a:bodyPr>
          <a:lstStyle/>
          <a:p>
            <a:pPr>
              <a:lnSpc>
                <a:spcPct val="110000"/>
              </a:lnSpc>
            </a:pPr>
            <a:r>
              <a:rPr lang="en-US" sz="2400">
                <a:latin typeface="Calibri"/>
                <a:ea typeface="+mn-lt"/>
                <a:cs typeface="Calibri"/>
              </a:rPr>
              <a:t>The KELPA Screener includes a brief practice session that must be completed before administering the scored sessions. </a:t>
            </a:r>
          </a:p>
          <a:p>
            <a:pPr lvl="1" indent="-342900">
              <a:lnSpc>
                <a:spcPct val="110000"/>
              </a:lnSpc>
            </a:pPr>
            <a:r>
              <a:rPr lang="en-US" sz="2200">
                <a:latin typeface="Calibri"/>
                <a:ea typeface="+mn-lt"/>
                <a:cs typeface="Calibri"/>
              </a:rPr>
              <a:t>The practice session is </a:t>
            </a:r>
            <a:r>
              <a:rPr lang="en-US" sz="2200" b="1">
                <a:latin typeface="Calibri"/>
                <a:ea typeface="+mn-lt"/>
                <a:cs typeface="Calibri"/>
              </a:rPr>
              <a:t>not </a:t>
            </a:r>
            <a:r>
              <a:rPr lang="en-US" sz="2200">
                <a:latin typeface="Calibri"/>
                <a:ea typeface="+mn-lt"/>
                <a:cs typeface="Calibri"/>
              </a:rPr>
              <a:t>scored.</a:t>
            </a:r>
          </a:p>
          <a:p>
            <a:pPr>
              <a:lnSpc>
                <a:spcPct val="110000"/>
              </a:lnSpc>
            </a:pPr>
            <a:r>
              <a:rPr lang="en-US" sz="2400">
                <a:latin typeface="Calibri"/>
                <a:ea typeface="+mn-lt"/>
                <a:cs typeface="Calibri"/>
              </a:rPr>
              <a:t>Practice tests familiarize students with the format and procedures for responding to different types of items and give students the opportunity to experience available tools and settings.</a:t>
            </a:r>
          </a:p>
          <a:p>
            <a:pPr>
              <a:lnSpc>
                <a:spcPct val="110000"/>
              </a:lnSpc>
            </a:pPr>
            <a:r>
              <a:rPr lang="en-US" sz="2400">
                <a:latin typeface="Calibri"/>
                <a:ea typeface="+mn-lt"/>
                <a:cs typeface="Calibri"/>
              </a:rPr>
              <a:t>Instructions for administering the KELPA Screener practice session are found in the </a:t>
            </a:r>
            <a:r>
              <a:rPr lang="en-US" sz="2400" i="1">
                <a:latin typeface="Calibri"/>
                <a:ea typeface="+mn-lt"/>
                <a:cs typeface="Calibri"/>
              </a:rPr>
              <a:t>KELPA Screener Manual</a:t>
            </a:r>
            <a:r>
              <a:rPr lang="en-US" sz="2400">
                <a:latin typeface="Calibri"/>
                <a:ea typeface="+mn-lt"/>
                <a:cs typeface="Calibri"/>
              </a:rPr>
              <a:t>.</a:t>
            </a:r>
          </a:p>
          <a:p>
            <a:pPr>
              <a:spcAft>
                <a:spcPts val="1125"/>
              </a:spcAft>
            </a:pPr>
            <a:endParaRPr lang="en-US" sz="2800"/>
          </a:p>
        </p:txBody>
      </p:sp>
      <p:pic>
        <p:nvPicPr>
          <p:cNvPr id="7" name="Picture 2">
            <a:extLst>
              <a:ext uri="{FF2B5EF4-FFF2-40B4-BE49-F238E27FC236}">
                <a16:creationId xmlns:a16="http://schemas.microsoft.com/office/drawing/2014/main" id="{0575C04C-6227-468F-BABA-52EB0DB9A6D6}"/>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30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76079" y="1209884"/>
            <a:ext cx="9639842" cy="2598530"/>
          </a:xfrm>
        </p:spPr>
        <p:txBody>
          <a:bodyPr vert="horz" lIns="91440" tIns="45720" rIns="91440" bIns="45720" rtlCol="0" anchor="b">
            <a:normAutofit/>
          </a:bodyPr>
          <a:lstStyle/>
          <a:p>
            <a:pPr algn="ctr"/>
            <a:r>
              <a:rPr lang="en-US" sz="5400" b="0" i="0" kern="1200">
                <a:solidFill>
                  <a:schemeClr val="bg2"/>
                </a:solidFill>
                <a:latin typeface="Calibri" panose="020F0502020204030204" pitchFamily="34" charset="0"/>
                <a:cs typeface="Calibri" panose="020F0502020204030204" pitchFamily="34" charset="0"/>
              </a:rPr>
              <a:t>Part 2: Technology</a:t>
            </a:r>
          </a:p>
        </p:txBody>
      </p:sp>
      <p:pic>
        <p:nvPicPr>
          <p:cNvPr id="20" name="Picture 2">
            <a:extLst>
              <a:ext uri="{FF2B5EF4-FFF2-40B4-BE49-F238E27FC236}">
                <a16:creationId xmlns:a16="http://schemas.microsoft.com/office/drawing/2014/main" id="{C45E6806-A4C2-4872-BCDA-986D2FB2EEDD}"/>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44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749919" y="648393"/>
            <a:ext cx="9144000" cy="914400"/>
          </a:xfrm>
        </p:spPr>
        <p:txBody>
          <a:bodyPr>
            <a:noAutofit/>
          </a:bodyPr>
          <a:lstStyle/>
          <a:p>
            <a:r>
              <a:rPr lang="en-US">
                <a:latin typeface="Calibri" panose="020F0502020204030204" pitchFamily="34" charset="0"/>
                <a:cs typeface="Calibri" panose="020F0502020204030204" pitchFamily="34" charset="0"/>
              </a:rPr>
              <a:t>Kite Suite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a:srcRect l="5474" r="6443"/>
          <a:stretch/>
        </p:blipFill>
        <p:spPr>
          <a:xfrm>
            <a:off x="1994825" y="2360425"/>
            <a:ext cx="3327094" cy="3568249"/>
          </a:xfrm>
          <a:prstGeom prst="rect">
            <a:avLst/>
          </a:prstGeom>
          <a:ln w="28575">
            <a:solidFill>
              <a:schemeClr val="tx1"/>
            </a:solidFill>
          </a:ln>
        </p:spPr>
      </p:pic>
      <p:sp>
        <p:nvSpPr>
          <p:cNvPr id="6" name="TextBox 5">
            <a:extLst>
              <a:ext uri="{C183D7F6-B498-43B3-948B-1728B52AA6E4}">
                <adec:decorative xmlns:adec="http://schemas.microsoft.com/office/drawing/2017/decorative" val="1"/>
              </a:ext>
            </a:extLst>
          </p:cNvPr>
          <p:cNvSpPr txBox="1"/>
          <p:nvPr/>
        </p:nvSpPr>
        <p:spPr>
          <a:xfrm>
            <a:off x="6809041" y="6063338"/>
            <a:ext cx="3410442" cy="461665"/>
          </a:xfrm>
          <a:prstGeom prst="rect">
            <a:avLst/>
          </a:prstGeom>
          <a:noFill/>
          <a:ln w="19050">
            <a:noFill/>
          </a:ln>
        </p:spPr>
        <p:txBody>
          <a:bodyPr wrap="square" lIns="91440" tIns="45720" rIns="91440" bIns="45720" rtlCol="0" anchor="t">
            <a:spAutoFit/>
          </a:bodyPr>
          <a:lstStyle/>
          <a:p>
            <a:pPr algn="ctr"/>
            <a:r>
              <a:rPr lang="en-US" sz="2400" b="1">
                <a:latin typeface="Calibri" panose="020F0502020204030204" pitchFamily="34" charset="0"/>
                <a:cs typeface="Calibri" panose="020F0502020204030204" pitchFamily="34" charset="0"/>
              </a:rPr>
              <a:t>Educator Portal</a:t>
            </a:r>
          </a:p>
        </p:txBody>
      </p:sp>
      <p:sp>
        <p:nvSpPr>
          <p:cNvPr id="7" name="TextBox 6">
            <a:extLst>
              <a:ext uri="{C183D7F6-B498-43B3-948B-1728B52AA6E4}">
                <adec:decorative xmlns:adec="http://schemas.microsoft.com/office/drawing/2017/decorative" val="1"/>
              </a:ext>
            </a:extLst>
          </p:cNvPr>
          <p:cNvSpPr txBox="1"/>
          <p:nvPr/>
        </p:nvSpPr>
        <p:spPr>
          <a:xfrm>
            <a:off x="1994825" y="6063339"/>
            <a:ext cx="3031626" cy="461665"/>
          </a:xfrm>
          <a:prstGeom prst="rect">
            <a:avLst/>
          </a:prstGeom>
          <a:noFill/>
          <a:ln w="19050">
            <a:noFill/>
          </a:ln>
        </p:spPr>
        <p:txBody>
          <a:bodyPr wrap="square" lIns="91440" tIns="45720" rIns="91440" bIns="45720" rtlCol="0" anchor="t">
            <a:spAutoFit/>
          </a:bodyPr>
          <a:lstStyle/>
          <a:p>
            <a:pPr algn="ctr"/>
            <a:r>
              <a:rPr lang="en-US" sz="2400" b="1">
                <a:latin typeface="Calibri" panose="020F0502020204030204" pitchFamily="34" charset="0"/>
                <a:cs typeface="Calibri" panose="020F0502020204030204" pitchFamily="34" charset="0"/>
              </a:rPr>
              <a:t>Student Portal</a:t>
            </a:r>
          </a:p>
        </p:txBody>
      </p:sp>
      <p:pic>
        <p:nvPicPr>
          <p:cNvPr id="3" name="Picture 7">
            <a:extLst>
              <a:ext uri="{FF2B5EF4-FFF2-40B4-BE49-F238E27FC236}">
                <a16:creationId xmlns:a16="http://schemas.microsoft.com/office/drawing/2014/main" id="{D53E591D-68D5-4AB5-BC0B-82AA8132DBF3}"/>
              </a:ext>
            </a:extLst>
          </p:cNvPr>
          <p:cNvPicPr>
            <a:picLocks noChangeAspect="1"/>
          </p:cNvPicPr>
          <p:nvPr/>
        </p:nvPicPr>
        <p:blipFill>
          <a:blip r:embed="rId4"/>
          <a:stretch>
            <a:fillRect/>
          </a:stretch>
        </p:blipFill>
        <p:spPr>
          <a:xfrm>
            <a:off x="6809041" y="2360425"/>
            <a:ext cx="3128173" cy="3565563"/>
          </a:xfrm>
          <a:prstGeom prst="rect">
            <a:avLst/>
          </a:prstGeom>
          <a:ln w="28575">
            <a:solidFill>
              <a:srgbClr val="000000"/>
            </a:solidFill>
          </a:ln>
        </p:spPr>
      </p:pic>
      <p:pic>
        <p:nvPicPr>
          <p:cNvPr id="9" name="Picture 2">
            <a:extLst>
              <a:ext uri="{FF2B5EF4-FFF2-40B4-BE49-F238E27FC236}">
                <a16:creationId xmlns:a16="http://schemas.microsoft.com/office/drawing/2014/main" id="{57C3B1A7-B5AA-4E10-9AD1-6F4C4B0B1E7D}"/>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81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427" y="529640"/>
            <a:ext cx="9144000" cy="914400"/>
          </a:xfrm>
        </p:spPr>
        <p:txBody>
          <a:bodyPr vert="horz" lIns="91440" tIns="45720" rIns="91440" bIns="45720" rtlCol="0" anchor="ctr">
            <a:normAutofit/>
          </a:bodyPr>
          <a:lstStyle/>
          <a:p>
            <a:r>
              <a:rPr lang="en-US">
                <a:latin typeface="Calibri" panose="020F0502020204030204" pitchFamily="34" charset="0"/>
                <a:cs typeface="Calibri" panose="020F0502020204030204" pitchFamily="34" charset="0"/>
              </a:rPr>
              <a:t>Agenda</a:t>
            </a:r>
          </a:p>
        </p:txBody>
      </p:sp>
      <p:sp>
        <p:nvSpPr>
          <p:cNvPr id="6" name="Content Placeholder 2"/>
          <p:cNvSpPr txBox="1">
            <a:spLocks/>
          </p:cNvSpPr>
          <p:nvPr/>
        </p:nvSpPr>
        <p:spPr>
          <a:xfrm>
            <a:off x="548640" y="2377440"/>
            <a:ext cx="9303574" cy="3829894"/>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a:latin typeface="Calibri" panose="020F0502020204030204" pitchFamily="34" charset="0"/>
                <a:cs typeface="Calibri" panose="020F0502020204030204" pitchFamily="34" charset="0"/>
              </a:rPr>
              <a:t>Part 1: Introduction</a:t>
            </a:r>
          </a:p>
          <a:p>
            <a:r>
              <a:rPr lang="en-US" sz="2400">
                <a:latin typeface="Calibri" panose="020F0502020204030204" pitchFamily="34" charset="0"/>
                <a:cs typeface="Calibri" panose="020F0502020204030204" pitchFamily="34" charset="0"/>
              </a:rPr>
              <a:t>Part 2: Technology</a:t>
            </a:r>
          </a:p>
          <a:p>
            <a:r>
              <a:rPr lang="en-US" sz="2400">
                <a:latin typeface="Calibri" panose="020F0502020204030204" pitchFamily="34" charset="0"/>
                <a:cs typeface="Calibri" panose="020F0502020204030204" pitchFamily="34" charset="0"/>
              </a:rPr>
              <a:t>Part 3: Administration</a:t>
            </a:r>
          </a:p>
          <a:p>
            <a:r>
              <a:rPr lang="en-US" sz="2400">
                <a:latin typeface="Calibri" panose="020F0502020204030204" pitchFamily="34" charset="0"/>
                <a:cs typeface="Calibri" panose="020F0502020204030204" pitchFamily="34" charset="0"/>
              </a:rPr>
              <a:t>Part 4: Scoring</a:t>
            </a:r>
          </a:p>
          <a:p>
            <a:r>
              <a:rPr lang="en-US" sz="2400">
                <a:latin typeface="Calibri" panose="020F0502020204030204" pitchFamily="34" charset="0"/>
                <a:cs typeface="Calibri" panose="020F0502020204030204" pitchFamily="34" charset="0"/>
              </a:rPr>
              <a:t>Part 5: Reports</a:t>
            </a:r>
          </a:p>
          <a:p>
            <a:r>
              <a:rPr lang="en-US" sz="2400">
                <a:latin typeface="Calibri" panose="020F0502020204030204" pitchFamily="34" charset="0"/>
                <a:cs typeface="Calibri" panose="020F0502020204030204" pitchFamily="34" charset="0"/>
              </a:rPr>
              <a:t>Part 6: Conclusion</a:t>
            </a:r>
          </a:p>
        </p:txBody>
      </p:sp>
      <p:pic>
        <p:nvPicPr>
          <p:cNvPr id="5" name="Picture 2">
            <a:extLst>
              <a:ext uri="{FF2B5EF4-FFF2-40B4-BE49-F238E27FC236}">
                <a16:creationId xmlns:a16="http://schemas.microsoft.com/office/drawing/2014/main" id="{75D30337-2AD2-4A54-82D8-C3C620D667E2}"/>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02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70" y="589017"/>
            <a:ext cx="9144000" cy="914400"/>
          </a:xfrm>
        </p:spPr>
        <p:txBody>
          <a:bodyPr/>
          <a:lstStyle/>
          <a:p>
            <a:r>
              <a:rPr lang="en-US">
                <a:latin typeface="Calibri" panose="020F0502020204030204" pitchFamily="34" charset="0"/>
                <a:cs typeface="Calibri" panose="020F0502020204030204" pitchFamily="34" charset="0"/>
              </a:rPr>
              <a:t>Student Portal Install</a:t>
            </a:r>
          </a:p>
        </p:txBody>
      </p:sp>
      <p:sp>
        <p:nvSpPr>
          <p:cNvPr id="3" name="Content Placeholder 2"/>
          <p:cNvSpPr>
            <a:spLocks noGrp="1"/>
          </p:cNvSpPr>
          <p:nvPr>
            <p:ph idx="1"/>
          </p:nvPr>
        </p:nvSpPr>
        <p:spPr>
          <a:xfrm>
            <a:off x="548640" y="2377440"/>
            <a:ext cx="11293919" cy="3724967"/>
          </a:xfrm>
        </p:spPr>
        <p:txBody>
          <a:bodyPr vert="horz" lIns="91440" tIns="45720" rIns="91440" bIns="45720" rtlCol="0" anchor="t">
            <a:noAutofit/>
          </a:bodyPr>
          <a:lstStyle/>
          <a:p>
            <a:r>
              <a:rPr lang="en-US" sz="2400">
                <a:latin typeface="Calibri"/>
                <a:cs typeface="Calibri"/>
              </a:rPr>
              <a:t>Students complete the KELPA Screener using Student Portal.</a:t>
            </a:r>
          </a:p>
          <a:p>
            <a:r>
              <a:rPr lang="en-US" sz="2400">
                <a:latin typeface="Calibri"/>
                <a:ea typeface="+mn-lt"/>
                <a:cs typeface="Calibri"/>
              </a:rPr>
              <a:t>Find download links and installation instructions on the </a:t>
            </a:r>
            <a:r>
              <a:rPr lang="en-US" sz="2400">
                <a:latin typeface="Calibri"/>
                <a:ea typeface="+mn-lt"/>
                <a:cs typeface="Calibri"/>
                <a:hlinkClick r:id="rId2"/>
              </a:rPr>
              <a:t>Technology Coordinators Page</a:t>
            </a:r>
            <a:r>
              <a:rPr lang="en-US" sz="2400">
                <a:latin typeface="Calibri"/>
                <a:ea typeface="+mn-lt"/>
                <a:cs typeface="Calibri"/>
              </a:rPr>
              <a:t> of the KAP website.</a:t>
            </a:r>
          </a:p>
        </p:txBody>
      </p:sp>
      <p:pic>
        <p:nvPicPr>
          <p:cNvPr id="4" name="Picture 5" descr="A picture containing text, screenshot, person, electronics&#10;&#10;Description automatically generated">
            <a:extLst>
              <a:ext uri="{FF2B5EF4-FFF2-40B4-BE49-F238E27FC236}">
                <a16:creationId xmlns:a16="http://schemas.microsoft.com/office/drawing/2014/main" id="{0C1FBEFF-8367-914A-3979-2761842D7782}"/>
              </a:ext>
            </a:extLst>
          </p:cNvPr>
          <p:cNvPicPr>
            <a:picLocks noChangeAspect="1"/>
          </p:cNvPicPr>
          <p:nvPr/>
        </p:nvPicPr>
        <p:blipFill>
          <a:blip r:embed="rId3"/>
          <a:stretch>
            <a:fillRect/>
          </a:stretch>
        </p:blipFill>
        <p:spPr>
          <a:xfrm>
            <a:off x="2819400" y="3809694"/>
            <a:ext cx="5660231" cy="2215172"/>
          </a:xfrm>
          <a:prstGeom prst="rect">
            <a:avLst/>
          </a:prstGeom>
          <a:ln>
            <a:solidFill>
              <a:schemeClr val="tx1"/>
            </a:solidFill>
          </a:ln>
        </p:spPr>
      </p:pic>
      <p:pic>
        <p:nvPicPr>
          <p:cNvPr id="6" name="Picture 2">
            <a:extLst>
              <a:ext uri="{FF2B5EF4-FFF2-40B4-BE49-F238E27FC236}">
                <a16:creationId xmlns:a16="http://schemas.microsoft.com/office/drawing/2014/main" id="{3E59F45C-35CA-489F-9C44-9E536EC8AC74}"/>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884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268" y="607060"/>
            <a:ext cx="9144000" cy="914400"/>
          </a:xfrm>
        </p:spPr>
        <p:txBody>
          <a:bodyPr>
            <a:normAutofit/>
          </a:bodyPr>
          <a:lstStyle/>
          <a:p>
            <a:r>
              <a:rPr lang="en-US">
                <a:latin typeface="Calibri" panose="020F0502020204030204" pitchFamily="34" charset="0"/>
                <a:cs typeface="Calibri" panose="020F0502020204030204" pitchFamily="34" charset="0"/>
              </a:rPr>
              <a:t>Whitelisting Kite URLs</a:t>
            </a:r>
          </a:p>
        </p:txBody>
      </p:sp>
      <p:sp>
        <p:nvSpPr>
          <p:cNvPr id="3" name="Content Placeholder 2"/>
          <p:cNvSpPr>
            <a:spLocks noGrp="1"/>
          </p:cNvSpPr>
          <p:nvPr>
            <p:ph idx="1"/>
          </p:nvPr>
        </p:nvSpPr>
        <p:spPr>
          <a:xfrm>
            <a:off x="548640" y="2377440"/>
            <a:ext cx="11286308" cy="3416300"/>
          </a:xfrm>
        </p:spPr>
        <p:txBody>
          <a:bodyPr vert="horz" lIns="91440" tIns="45720" rIns="91440" bIns="45720" rtlCol="0" anchor="t">
            <a:normAutofit/>
          </a:bodyPr>
          <a:lstStyle/>
          <a:p>
            <a:r>
              <a:rPr lang="en-US" sz="2400">
                <a:latin typeface="Calibri"/>
                <a:cs typeface="Calibri"/>
              </a:rPr>
              <a:t>Whitelisting allows computers to access websites that your IT team determines safe. </a:t>
            </a:r>
          </a:p>
          <a:p>
            <a:r>
              <a:rPr lang="en-US" sz="2400">
                <a:latin typeface="Calibri"/>
                <a:cs typeface="Calibri"/>
              </a:rPr>
              <a:t>If your school has used the Kite platform, whitelisting is most likely complete. </a:t>
            </a:r>
          </a:p>
          <a:p>
            <a:pPr lvl="1"/>
            <a:r>
              <a:rPr lang="en-US" sz="2200">
                <a:latin typeface="Calibri"/>
                <a:cs typeface="Calibri"/>
              </a:rPr>
              <a:t>If not,</a:t>
            </a:r>
          </a:p>
          <a:p>
            <a:pPr lvl="2"/>
            <a:r>
              <a:rPr lang="en-US" sz="2000">
                <a:latin typeface="Calibri"/>
                <a:cs typeface="Calibri"/>
              </a:rPr>
              <a:t>ask your IT team to verify the proper Kite URLs are whitelisted prior to testing.</a:t>
            </a:r>
          </a:p>
          <a:p>
            <a:pPr lvl="2"/>
            <a:r>
              <a:rPr lang="en-US" sz="2000">
                <a:latin typeface="Calibri"/>
                <a:cs typeface="Calibri"/>
              </a:rPr>
              <a:t>refer to the complete list of URLs; see the </a:t>
            </a:r>
            <a:r>
              <a:rPr lang="en-US" sz="2000" i="1">
                <a:latin typeface="Calibri"/>
                <a:cs typeface="Calibri"/>
                <a:hlinkClick r:id="rId3"/>
              </a:rPr>
              <a:t>Kite Suite Whitelist Settings</a:t>
            </a:r>
            <a:r>
              <a:rPr lang="en-US" sz="2000">
                <a:latin typeface="Calibri"/>
                <a:cs typeface="Calibri"/>
              </a:rPr>
              <a:t> located on the KAP </a:t>
            </a:r>
            <a:r>
              <a:rPr lang="en-US" sz="2000">
                <a:solidFill>
                  <a:schemeClr val="tx1"/>
                </a:solidFill>
                <a:latin typeface="Calibri"/>
                <a:cs typeface="Calibri"/>
              </a:rPr>
              <a:t>│ Kite </a:t>
            </a:r>
            <a:r>
              <a:rPr lang="en-US" sz="2000">
                <a:latin typeface="Calibri"/>
                <a:cs typeface="Calibri"/>
              </a:rPr>
              <a:t>Technology webpage.</a:t>
            </a:r>
          </a:p>
          <a:p>
            <a:pPr marL="0" indent="0">
              <a:buNone/>
            </a:pPr>
            <a:endParaRPr lang="en-US" sz="2800"/>
          </a:p>
        </p:txBody>
      </p:sp>
      <p:pic>
        <p:nvPicPr>
          <p:cNvPr id="5" name="Picture 2">
            <a:extLst>
              <a:ext uri="{FF2B5EF4-FFF2-40B4-BE49-F238E27FC236}">
                <a16:creationId xmlns:a16="http://schemas.microsoft.com/office/drawing/2014/main" id="{E2BDC76E-E27E-40EF-82E2-B4887BD55EA8}"/>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972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605641" y="647953"/>
            <a:ext cx="9624291" cy="914400"/>
          </a:xfrm>
        </p:spPr>
        <p:txBody>
          <a:bodyPr/>
          <a:lstStyle/>
          <a:p>
            <a:r>
              <a:rPr lang="en-US">
                <a:latin typeface="Calibri" panose="020F0502020204030204" pitchFamily="34" charset="0"/>
                <a:cs typeface="Calibri" panose="020F0502020204030204" pitchFamily="34" charset="0"/>
              </a:rPr>
              <a:t>Student Portal Manual for Test Administrators</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284920" y="2468032"/>
            <a:ext cx="7590405" cy="3416300"/>
          </a:xfrm>
        </p:spPr>
        <p:txBody>
          <a:bodyPr vert="horz" lIns="91440" tIns="45720" rIns="91440" bIns="45720" rtlCol="0" anchor="t">
            <a:normAutofit/>
          </a:bodyPr>
          <a:lstStyle/>
          <a:p>
            <a:pPr marL="0" indent="0">
              <a:buNone/>
            </a:pPr>
            <a:r>
              <a:rPr lang="en-US" sz="2400">
                <a:latin typeface="Calibri"/>
                <a:cs typeface="Calibri"/>
              </a:rPr>
              <a:t>Download from the KAP website: </a:t>
            </a:r>
            <a:r>
              <a:rPr lang="en-US" sz="2400">
                <a:latin typeface="Calibri"/>
                <a:cs typeface="Calibri"/>
                <a:hlinkClick r:id="rId2"/>
              </a:rPr>
              <a:t>www.ksassessments.org</a:t>
            </a:r>
            <a:r>
              <a:rPr lang="en-US" sz="2400">
                <a:latin typeface="Calibri"/>
                <a:cs typeface="Calibri"/>
              </a:rPr>
              <a:t> .</a:t>
            </a:r>
          </a:p>
          <a:p>
            <a:pPr lvl="1"/>
            <a:r>
              <a:rPr lang="en-US" sz="2200">
                <a:latin typeface="Calibri"/>
                <a:ea typeface="+mn-lt"/>
                <a:cs typeface="+mn-lt"/>
              </a:rPr>
              <a:t>Educators and Administrators │ KELPA | Test Administration | Manuals &amp; Guides │ </a:t>
            </a:r>
            <a:r>
              <a:rPr lang="en-US" sz="2200" i="1">
                <a:latin typeface="Calibri"/>
                <a:ea typeface="+mn-lt"/>
                <a:cs typeface="+mn-lt"/>
              </a:rPr>
              <a:t>Kite Student Portal Manual for Test Administrators</a:t>
            </a:r>
          </a:p>
          <a:p>
            <a:pPr lvl="1"/>
            <a:r>
              <a:rPr lang="en-US" sz="2200">
                <a:latin typeface="Calibri"/>
                <a:ea typeface="+mn-lt"/>
                <a:cs typeface="+mn-lt"/>
              </a:rPr>
              <a:t>Resources | Select Category | Select Manuals &amp; Guides</a:t>
            </a:r>
            <a:endParaRPr lang="en-US">
              <a:latin typeface="Calibri"/>
              <a:cs typeface="Calibri"/>
            </a:endParaRPr>
          </a:p>
          <a:p>
            <a:endParaRPr lang="en-US"/>
          </a:p>
        </p:txBody>
      </p:sp>
      <p:pic>
        <p:nvPicPr>
          <p:cNvPr id="4" name="Picture 6" descr="Logo, company name&#10;&#10;Description automatically generated">
            <a:extLst>
              <a:ext uri="{FF2B5EF4-FFF2-40B4-BE49-F238E27FC236}">
                <a16:creationId xmlns:a16="http://schemas.microsoft.com/office/drawing/2014/main" id="{310CA5A7-0B21-5714-71C2-DFAC87AAE87B}"/>
              </a:ext>
            </a:extLst>
          </p:cNvPr>
          <p:cNvPicPr>
            <a:picLocks noChangeAspect="1"/>
          </p:cNvPicPr>
          <p:nvPr/>
        </p:nvPicPr>
        <p:blipFill>
          <a:blip r:embed="rId3"/>
          <a:stretch>
            <a:fillRect/>
          </a:stretch>
        </p:blipFill>
        <p:spPr>
          <a:xfrm>
            <a:off x="738045" y="2133504"/>
            <a:ext cx="3148012" cy="4076543"/>
          </a:xfrm>
          <a:prstGeom prst="rect">
            <a:avLst/>
          </a:prstGeom>
          <a:ln>
            <a:solidFill>
              <a:schemeClr val="tx1"/>
            </a:solidFill>
          </a:ln>
        </p:spPr>
      </p:pic>
      <p:pic>
        <p:nvPicPr>
          <p:cNvPr id="7" name="Picture 2">
            <a:extLst>
              <a:ext uri="{FF2B5EF4-FFF2-40B4-BE49-F238E27FC236}">
                <a16:creationId xmlns:a16="http://schemas.microsoft.com/office/drawing/2014/main" id="{3009A7A7-68B0-4915-B9F2-E855F1B23B01}"/>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538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021" y="709885"/>
            <a:ext cx="9144000" cy="914400"/>
          </a:xfrm>
        </p:spPr>
        <p:txBody>
          <a:bodyPr/>
          <a:lstStyle/>
          <a:p>
            <a:r>
              <a:rPr lang="en-US">
                <a:latin typeface="Calibri" panose="020F0502020204030204" pitchFamily="34" charset="0"/>
                <a:cs typeface="Calibri" panose="020F0502020204030204" pitchFamily="34" charset="0"/>
              </a:rPr>
              <a:t>Educator Portal </a:t>
            </a:r>
          </a:p>
        </p:txBody>
      </p:sp>
      <p:sp>
        <p:nvSpPr>
          <p:cNvPr id="3" name="Content Placeholder 2"/>
          <p:cNvSpPr>
            <a:spLocks noGrp="1"/>
          </p:cNvSpPr>
          <p:nvPr>
            <p:ph idx="1"/>
          </p:nvPr>
        </p:nvSpPr>
        <p:spPr>
          <a:xfrm>
            <a:off x="548641" y="2377440"/>
            <a:ext cx="7903984" cy="3745607"/>
          </a:xfrm>
        </p:spPr>
        <p:txBody>
          <a:bodyPr vert="horz" lIns="91440" tIns="45720" rIns="91440" bIns="45720" rtlCol="0" anchor="t">
            <a:normAutofit/>
          </a:bodyPr>
          <a:lstStyle/>
          <a:p>
            <a:r>
              <a:rPr lang="en-US" sz="2400">
                <a:latin typeface="Calibri"/>
                <a:cs typeface="Calibri"/>
              </a:rPr>
              <a:t>Any educator who administers and scores the KELPA Screener must have an Educator Portal (EP) account. </a:t>
            </a:r>
            <a:r>
              <a:rPr lang="en-US" sz="2600">
                <a:latin typeface="Calibri"/>
                <a:cs typeface="Calibri"/>
              </a:rPr>
              <a:t> </a:t>
            </a:r>
          </a:p>
          <a:p>
            <a:pPr lvl="1"/>
            <a:r>
              <a:rPr lang="en-US" sz="2200">
                <a:latin typeface="Calibri"/>
                <a:cs typeface="Calibri"/>
              </a:rPr>
              <a:t>The account </a:t>
            </a:r>
            <a:r>
              <a:rPr lang="en-US" sz="2200" b="1">
                <a:latin typeface="Calibri"/>
                <a:cs typeface="Calibri"/>
              </a:rPr>
              <a:t>must be tied to KELPA </a:t>
            </a:r>
            <a:r>
              <a:rPr lang="en-US" sz="2200">
                <a:latin typeface="Calibri"/>
                <a:cs typeface="Calibri"/>
              </a:rPr>
              <a:t>(not KAP alone).</a:t>
            </a:r>
          </a:p>
          <a:p>
            <a:pPr lvl="1"/>
            <a:r>
              <a:rPr lang="en-US" sz="2200">
                <a:latin typeface="Calibri"/>
                <a:cs typeface="Calibri"/>
              </a:rPr>
              <a:t>The account must be established before </a:t>
            </a:r>
            <a:br>
              <a:rPr lang="en-US" sz="2200">
                <a:latin typeface="Calibri" panose="020F0502020204030204" pitchFamily="34" charset="0"/>
                <a:cs typeface="Calibri" panose="020F0502020204030204" pitchFamily="34" charset="0"/>
              </a:rPr>
            </a:br>
            <a:r>
              <a:rPr lang="en-US" sz="2200">
                <a:latin typeface="Calibri"/>
                <a:cs typeface="Calibri"/>
              </a:rPr>
              <a:t>registering students.</a:t>
            </a:r>
          </a:p>
          <a:p>
            <a:pPr lvl="2"/>
            <a:endParaRPr lang="en-US" sz="2000">
              <a:latin typeface="Calibri" panose="020F0502020204030204" pitchFamily="34" charset="0"/>
              <a:cs typeface="Calibri" panose="020F0502020204030204" pitchFamily="34" charset="0"/>
            </a:endParaRPr>
          </a:p>
        </p:txBody>
      </p:sp>
      <p:pic>
        <p:nvPicPr>
          <p:cNvPr id="4" name="Picture 3" descr="Image of sign in page of Educator Portal"/>
          <p:cNvPicPr/>
          <p:nvPr/>
        </p:nvPicPr>
        <p:blipFill>
          <a:blip r:embed="rId3"/>
          <a:stretch>
            <a:fillRect/>
          </a:stretch>
        </p:blipFill>
        <p:spPr>
          <a:xfrm>
            <a:off x="8721850" y="2603500"/>
            <a:ext cx="2625419" cy="3229912"/>
          </a:xfrm>
          <a:prstGeom prst="rect">
            <a:avLst/>
          </a:prstGeom>
          <a:ln w="28575">
            <a:solidFill>
              <a:srgbClr val="000000"/>
            </a:solidFill>
          </a:ln>
        </p:spPr>
      </p:pic>
      <p:pic>
        <p:nvPicPr>
          <p:cNvPr id="6" name="Picture 2">
            <a:extLst>
              <a:ext uri="{FF2B5EF4-FFF2-40B4-BE49-F238E27FC236}">
                <a16:creationId xmlns:a16="http://schemas.microsoft.com/office/drawing/2014/main" id="{856663B2-4487-42F5-84DE-694331C00BA0}"/>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429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790" y="731520"/>
            <a:ext cx="9402091" cy="914400"/>
          </a:xfrm>
        </p:spPr>
        <p:txBody>
          <a:bodyPr/>
          <a:lstStyle/>
          <a:p>
            <a:r>
              <a:rPr lang="en-US">
                <a:latin typeface="Calibri"/>
                <a:cs typeface="Calibri"/>
              </a:rPr>
              <a:t>KELPA Screener Test Administration Directions for Session 3</a:t>
            </a:r>
          </a:p>
        </p:txBody>
      </p:sp>
      <p:sp>
        <p:nvSpPr>
          <p:cNvPr id="10" name="Content Placeholder 3"/>
          <p:cNvSpPr>
            <a:spLocks noGrp="1"/>
          </p:cNvSpPr>
          <p:nvPr>
            <p:ph sz="half" idx="1"/>
          </p:nvPr>
        </p:nvSpPr>
        <p:spPr>
          <a:xfrm>
            <a:off x="734988" y="5107403"/>
            <a:ext cx="10015608" cy="1103392"/>
          </a:xfrm>
          <a:solidFill>
            <a:srgbClr val="FFFF99"/>
          </a:solidFill>
          <a:ln w="57150">
            <a:solidFill>
              <a:schemeClr val="tx1"/>
            </a:solidFill>
          </a:ln>
        </p:spPr>
        <p:txBody>
          <a:bodyPr vert="horz" lIns="91440" tIns="45720" rIns="91440" bIns="45720" rtlCol="0" anchor="t">
            <a:noAutofit/>
          </a:bodyPr>
          <a:lstStyle/>
          <a:p>
            <a:pPr marL="0" indent="0" algn="ctr">
              <a:buNone/>
            </a:pPr>
            <a:r>
              <a:rPr lang="en-US" sz="2000" b="1">
                <a:latin typeface="Calibri"/>
                <a:cs typeface="Calibri"/>
              </a:rPr>
              <a:t>Because the document contains item information, the </a:t>
            </a:r>
            <a:r>
              <a:rPr lang="en-US" sz="2000" b="1" i="1">
                <a:latin typeface="Calibri"/>
                <a:cs typeface="Calibri"/>
              </a:rPr>
              <a:t>KELPA Screener Test Administration Directions for Session 3</a:t>
            </a:r>
            <a:r>
              <a:rPr lang="en-US" sz="2000" b="1">
                <a:latin typeface="Calibri"/>
                <a:cs typeface="Calibri"/>
              </a:rPr>
              <a:t> is a </a:t>
            </a:r>
            <a:r>
              <a:rPr lang="en-US" sz="2000" b="1">
                <a:solidFill>
                  <a:srgbClr val="0000CC"/>
                </a:solidFill>
                <a:latin typeface="Calibri"/>
                <a:cs typeface="Calibri"/>
              </a:rPr>
              <a:t>secure document</a:t>
            </a:r>
            <a:r>
              <a:rPr lang="en-US" sz="2000" b="1">
                <a:latin typeface="Calibri"/>
                <a:cs typeface="Calibri"/>
              </a:rPr>
              <a:t>. It must be returned to the District or Building Test Coordinator, accounted for, and securely destroyed after use. </a:t>
            </a:r>
          </a:p>
        </p:txBody>
      </p:sp>
      <p:sp>
        <p:nvSpPr>
          <p:cNvPr id="6" name="TextBox 5"/>
          <p:cNvSpPr txBox="1"/>
          <p:nvPr/>
        </p:nvSpPr>
        <p:spPr>
          <a:xfrm>
            <a:off x="465242" y="2234899"/>
            <a:ext cx="10991770" cy="3282950"/>
          </a:xfrm>
          <a:prstGeom prst="rect">
            <a:avLst/>
          </a:prstGeom>
          <a:noFill/>
        </p:spPr>
        <p:txBody>
          <a:bodyPr wrap="square" lIns="91440" tIns="45720" rIns="91440" bIns="45720" rtlCol="0" anchor="t">
            <a:spAutoFit/>
          </a:bodyPr>
          <a:lstStyle/>
          <a:p>
            <a:r>
              <a:rPr lang="en-US" sz="2400">
                <a:solidFill>
                  <a:schemeClr val="tx1">
                    <a:lumMod val="75000"/>
                    <a:lumOff val="25000"/>
                  </a:schemeClr>
                </a:solidFill>
                <a:latin typeface="Calibri"/>
                <a:cs typeface="Calibri"/>
              </a:rPr>
              <a:t>The </a:t>
            </a:r>
            <a:r>
              <a:rPr lang="en-US" sz="2400" i="1">
                <a:solidFill>
                  <a:schemeClr val="tx1">
                    <a:lumMod val="75000"/>
                    <a:lumOff val="25000"/>
                  </a:schemeClr>
                </a:solidFill>
                <a:latin typeface="Calibri"/>
                <a:cs typeface="Calibri"/>
              </a:rPr>
              <a:t>KELPA Screener Test Administration Directions for Session 3 </a:t>
            </a:r>
            <a:r>
              <a:rPr lang="en-US" sz="2400">
                <a:solidFill>
                  <a:schemeClr val="tx1">
                    <a:lumMod val="75000"/>
                    <a:lumOff val="25000"/>
                  </a:schemeClr>
                </a:solidFill>
                <a:latin typeface="Calibri"/>
                <a:cs typeface="Calibri"/>
              </a:rPr>
              <a:t>contains </a:t>
            </a:r>
          </a:p>
          <a:p>
            <a:pPr marL="742950" lvl="2" indent="-342900">
              <a:spcBef>
                <a:spcPts val="1000"/>
              </a:spcBef>
              <a:spcAft>
                <a:spcPts val="600"/>
              </a:spcAft>
              <a:buClr>
                <a:schemeClr val="accent1"/>
              </a:buClr>
              <a:buSzPct val="80000"/>
              <a:buFont typeface="Wingdings 3" charset="2"/>
              <a:buChar char=""/>
            </a:pPr>
            <a:r>
              <a:rPr lang="en-US" sz="2200">
                <a:solidFill>
                  <a:schemeClr val="tx1">
                    <a:lumMod val="75000"/>
                    <a:lumOff val="25000"/>
                  </a:schemeClr>
                </a:solidFill>
                <a:latin typeface="Calibri"/>
                <a:cs typeface="Calibri"/>
              </a:rPr>
              <a:t>a list of materials needed for the session.</a:t>
            </a:r>
          </a:p>
          <a:p>
            <a:pPr marL="742950" lvl="2" indent="-342900">
              <a:spcBef>
                <a:spcPts val="1000"/>
              </a:spcBef>
              <a:spcAft>
                <a:spcPts val="600"/>
              </a:spcAft>
              <a:buClr>
                <a:schemeClr val="accent1"/>
              </a:buClr>
              <a:buSzPct val="80000"/>
              <a:buFont typeface="Wingdings 3" charset="2"/>
              <a:buChar char=""/>
            </a:pPr>
            <a:r>
              <a:rPr lang="en-US" sz="2200">
                <a:solidFill>
                  <a:schemeClr val="tx1">
                    <a:lumMod val="75000"/>
                    <a:lumOff val="25000"/>
                  </a:schemeClr>
                </a:solidFill>
                <a:latin typeface="Calibri"/>
                <a:cs typeface="Calibri"/>
              </a:rPr>
              <a:t>test administrator scripts to begin the session.</a:t>
            </a:r>
          </a:p>
          <a:p>
            <a:pPr marL="742950" lvl="2" indent="-342900">
              <a:spcBef>
                <a:spcPts val="1000"/>
              </a:spcBef>
              <a:spcAft>
                <a:spcPts val="600"/>
              </a:spcAft>
              <a:buClr>
                <a:schemeClr val="accent1"/>
              </a:buClr>
              <a:buSzPct val="80000"/>
              <a:buFont typeface="Wingdings 3" charset="2"/>
              <a:buChar char=""/>
            </a:pPr>
            <a:r>
              <a:rPr lang="en-US" sz="2200">
                <a:solidFill>
                  <a:schemeClr val="tx1">
                    <a:lumMod val="75000"/>
                    <a:lumOff val="25000"/>
                  </a:schemeClr>
                </a:solidFill>
                <a:latin typeface="Calibri"/>
                <a:cs typeface="Calibri"/>
              </a:rPr>
              <a:t>test administrator scripts for kindergarten and grade 1 writing constructed-response items.</a:t>
            </a:r>
          </a:p>
          <a:p>
            <a:pPr marL="1200150" lvl="3" indent="-342900">
              <a:spcBef>
                <a:spcPts val="1000"/>
              </a:spcBef>
              <a:spcAft>
                <a:spcPts val="600"/>
              </a:spcAft>
              <a:buClr>
                <a:schemeClr val="accent1"/>
              </a:buClr>
              <a:buSzPct val="80000"/>
              <a:buFont typeface="Wingdings 3" charset="2"/>
              <a:buChar char=""/>
            </a:pPr>
            <a:r>
              <a:rPr lang="en-US" sz="2200" b="1">
                <a:solidFill>
                  <a:schemeClr val="tx1">
                    <a:lumMod val="75000"/>
                    <a:lumOff val="25000"/>
                  </a:schemeClr>
                </a:solidFill>
                <a:latin typeface="Calibri"/>
                <a:cs typeface="Calibri"/>
              </a:rPr>
              <a:t>N</a:t>
            </a:r>
            <a:r>
              <a:rPr lang="en-US" sz="2000" b="1">
                <a:solidFill>
                  <a:schemeClr val="tx1">
                    <a:lumMod val="75000"/>
                    <a:lumOff val="25000"/>
                  </a:schemeClr>
                </a:solidFill>
                <a:latin typeface="Calibri"/>
                <a:cs typeface="Calibri"/>
              </a:rPr>
              <a:t>ote</a:t>
            </a:r>
            <a:r>
              <a:rPr lang="en-US" sz="2000">
                <a:solidFill>
                  <a:schemeClr val="tx1">
                    <a:lumMod val="75000"/>
                    <a:lumOff val="25000"/>
                  </a:schemeClr>
                </a:solidFill>
                <a:latin typeface="Calibri"/>
                <a:cs typeface="Calibri"/>
              </a:rPr>
              <a:t>: This document is for Session 3 </a:t>
            </a:r>
            <a:r>
              <a:rPr lang="en-US" sz="2000" b="1">
                <a:solidFill>
                  <a:schemeClr val="tx1">
                    <a:lumMod val="75000"/>
                    <a:lumOff val="25000"/>
                  </a:schemeClr>
                </a:solidFill>
                <a:latin typeface="Calibri"/>
                <a:cs typeface="Calibri"/>
              </a:rPr>
              <a:t>only.</a:t>
            </a:r>
          </a:p>
          <a:p>
            <a:endParaRPr lang="en-US" sz="2200">
              <a:solidFill>
                <a:schemeClr val="tx1">
                  <a:lumMod val="75000"/>
                  <a:lumOff val="25000"/>
                </a:schemeClr>
              </a:solidFill>
              <a:latin typeface="Calibri"/>
              <a:cs typeface="Calibri"/>
            </a:endParaRPr>
          </a:p>
        </p:txBody>
      </p:sp>
      <p:pic>
        <p:nvPicPr>
          <p:cNvPr id="7" name="Picture 2">
            <a:extLst>
              <a:ext uri="{FF2B5EF4-FFF2-40B4-BE49-F238E27FC236}">
                <a16:creationId xmlns:a16="http://schemas.microsoft.com/office/drawing/2014/main" id="{9CDEE7E1-50B9-46E1-9B6F-288151E3B1CC}"/>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9386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E5ABC-A782-3A3E-DBC4-04129CD27E44}"/>
              </a:ext>
            </a:extLst>
          </p:cNvPr>
          <p:cNvSpPr>
            <a:spLocks noGrp="1"/>
          </p:cNvSpPr>
          <p:nvPr>
            <p:ph type="title"/>
          </p:nvPr>
        </p:nvSpPr>
        <p:spPr>
          <a:xfrm>
            <a:off x="642115" y="641510"/>
            <a:ext cx="8761413" cy="706964"/>
          </a:xfrm>
        </p:spPr>
        <p:txBody>
          <a:bodyPr/>
          <a:lstStyle/>
          <a:p>
            <a:r>
              <a:rPr lang="en-US">
                <a:latin typeface="Calibri"/>
                <a:cs typeface="Calibri"/>
              </a:rPr>
              <a:t>KELPA Scoring Rubrics</a:t>
            </a:r>
          </a:p>
        </p:txBody>
      </p:sp>
      <p:pic>
        <p:nvPicPr>
          <p:cNvPr id="7" name="Content Placeholder 6">
            <a:extLst>
              <a:ext uri="{FF2B5EF4-FFF2-40B4-BE49-F238E27FC236}">
                <a16:creationId xmlns:a16="http://schemas.microsoft.com/office/drawing/2014/main" id="{8C4ED7F0-79F7-192E-48FD-DCCA4C8DF3F1}"/>
              </a:ext>
            </a:extLst>
          </p:cNvPr>
          <p:cNvPicPr>
            <a:picLocks noGrp="1" noChangeAspect="1"/>
          </p:cNvPicPr>
          <p:nvPr>
            <p:ph sz="half" idx="1"/>
          </p:nvPr>
        </p:nvPicPr>
        <p:blipFill>
          <a:blip r:embed="rId2"/>
          <a:stretch>
            <a:fillRect/>
          </a:stretch>
        </p:blipFill>
        <p:spPr>
          <a:xfrm>
            <a:off x="642115" y="2254276"/>
            <a:ext cx="2652596" cy="3416300"/>
          </a:xfrm>
          <a:ln w="28575">
            <a:solidFill>
              <a:schemeClr val="tx1"/>
            </a:solidFill>
          </a:ln>
        </p:spPr>
      </p:pic>
      <p:sp>
        <p:nvSpPr>
          <p:cNvPr id="4" name="Content Placeholder 3">
            <a:extLst>
              <a:ext uri="{FF2B5EF4-FFF2-40B4-BE49-F238E27FC236}">
                <a16:creationId xmlns:a16="http://schemas.microsoft.com/office/drawing/2014/main" id="{3061BDDA-711F-B734-5A20-3B1B0FBE9EAB}"/>
              </a:ext>
            </a:extLst>
          </p:cNvPr>
          <p:cNvSpPr>
            <a:spLocks noGrp="1"/>
          </p:cNvSpPr>
          <p:nvPr>
            <p:ph sz="half" idx="2"/>
          </p:nvPr>
        </p:nvSpPr>
        <p:spPr>
          <a:xfrm>
            <a:off x="3776353" y="2396780"/>
            <a:ext cx="7773532" cy="2416175"/>
          </a:xfrm>
        </p:spPr>
        <p:txBody>
          <a:bodyPr/>
          <a:lstStyle/>
          <a:p>
            <a:pPr marL="0" indent="0">
              <a:buNone/>
            </a:pPr>
            <a:r>
              <a:rPr lang="en-US" sz="2400" i="1">
                <a:latin typeface="Calibri" panose="020F0502020204030204" pitchFamily="34" charset="0"/>
                <a:cs typeface="Calibri" panose="020F0502020204030204" pitchFamily="34" charset="0"/>
              </a:rPr>
              <a:t>Rubrics for KELPA and KELPA Screener</a:t>
            </a:r>
          </a:p>
          <a:p>
            <a:r>
              <a:rPr lang="en-US" sz="2200">
                <a:latin typeface="Calibri" panose="020F0502020204030204" pitchFamily="34" charset="0"/>
                <a:cs typeface="Calibri" panose="020F0502020204030204" pitchFamily="34" charset="0"/>
              </a:rPr>
              <a:t>is for both KELPA and KELPA Screener.</a:t>
            </a:r>
          </a:p>
          <a:p>
            <a:r>
              <a:rPr lang="en-US" sz="2200">
                <a:latin typeface="Calibri" panose="020F0502020204030204" pitchFamily="34" charset="0"/>
                <a:cs typeface="Calibri" panose="020F0502020204030204" pitchFamily="34" charset="0"/>
              </a:rPr>
              <a:t>contains information on using holistic rubrics.</a:t>
            </a:r>
          </a:p>
          <a:p>
            <a:r>
              <a:rPr lang="en-US" sz="2200">
                <a:latin typeface="Calibri" panose="020F0502020204030204" pitchFamily="34" charset="0"/>
                <a:cs typeface="Calibri" panose="020F0502020204030204" pitchFamily="34" charset="0"/>
              </a:rPr>
              <a:t>contains rubrics for each grade/grade in both domains (speaking and writing).</a:t>
            </a:r>
          </a:p>
          <a:p>
            <a:endParaRPr lang="en-US"/>
          </a:p>
        </p:txBody>
      </p:sp>
      <p:sp>
        <p:nvSpPr>
          <p:cNvPr id="8" name="Content Placeholder 3">
            <a:extLst>
              <a:ext uri="{FF2B5EF4-FFF2-40B4-BE49-F238E27FC236}">
                <a16:creationId xmlns:a16="http://schemas.microsoft.com/office/drawing/2014/main" id="{FC4B8E15-9358-52C3-3F0B-EC9B12983A5C}"/>
              </a:ext>
            </a:extLst>
          </p:cNvPr>
          <p:cNvSpPr txBox="1">
            <a:spLocks/>
          </p:cNvSpPr>
          <p:nvPr/>
        </p:nvSpPr>
        <p:spPr>
          <a:xfrm>
            <a:off x="2493818" y="4966888"/>
            <a:ext cx="7993545" cy="1279533"/>
          </a:xfrm>
          <a:prstGeom prst="rect">
            <a:avLst/>
          </a:prstGeom>
          <a:solidFill>
            <a:srgbClr val="FFFF99"/>
          </a:solidFill>
          <a:ln w="57150">
            <a:solidFill>
              <a:schemeClr val="tx1"/>
            </a:solidFill>
          </a:ln>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US" sz="2000" b="1">
                <a:latin typeface="Calibri"/>
                <a:cs typeface="Calibri"/>
              </a:rPr>
              <a:t>Because the document contains scoring information, </a:t>
            </a:r>
            <a:r>
              <a:rPr lang="en-US" sz="2000" b="1" i="1">
                <a:latin typeface="Calibri"/>
                <a:cs typeface="Calibri"/>
              </a:rPr>
              <a:t>Rubrics for KELPA and KELPA Screener </a:t>
            </a:r>
            <a:r>
              <a:rPr lang="en-US" sz="2000" b="1">
                <a:latin typeface="Calibri"/>
                <a:cs typeface="Calibri"/>
              </a:rPr>
              <a:t>is a </a:t>
            </a:r>
            <a:r>
              <a:rPr lang="en-US" sz="2000" b="1">
                <a:solidFill>
                  <a:srgbClr val="0000CC"/>
                </a:solidFill>
                <a:latin typeface="Calibri"/>
                <a:cs typeface="Calibri"/>
              </a:rPr>
              <a:t>secure document</a:t>
            </a:r>
            <a:r>
              <a:rPr lang="en-US" sz="2000" b="1">
                <a:latin typeface="Calibri"/>
                <a:cs typeface="Calibri"/>
              </a:rPr>
              <a:t>. </a:t>
            </a:r>
            <a:br>
              <a:rPr lang="en-US" sz="2000" b="1">
                <a:latin typeface="Calibri"/>
                <a:cs typeface="Calibri"/>
              </a:rPr>
            </a:br>
            <a:r>
              <a:rPr lang="en-US" sz="2000" b="1">
                <a:latin typeface="Calibri"/>
                <a:cs typeface="Calibri"/>
              </a:rPr>
              <a:t>It must be returned to the District or Building Test Coordinator, accounted for, and securely stored or destroyed after use. </a:t>
            </a:r>
          </a:p>
        </p:txBody>
      </p:sp>
      <p:pic>
        <p:nvPicPr>
          <p:cNvPr id="9" name="Picture 2">
            <a:extLst>
              <a:ext uri="{FF2B5EF4-FFF2-40B4-BE49-F238E27FC236}">
                <a16:creationId xmlns:a16="http://schemas.microsoft.com/office/drawing/2014/main" id="{8B830FE5-219C-4A2F-987E-9AF09C7983F6}"/>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204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4B109-EFF9-89F2-8130-02A4713386A2}"/>
              </a:ext>
            </a:extLst>
          </p:cNvPr>
          <p:cNvSpPr>
            <a:spLocks noGrp="1"/>
          </p:cNvSpPr>
          <p:nvPr>
            <p:ph type="title"/>
          </p:nvPr>
        </p:nvSpPr>
        <p:spPr>
          <a:xfrm>
            <a:off x="727442" y="753349"/>
            <a:ext cx="9520963" cy="706964"/>
          </a:xfrm>
        </p:spPr>
        <p:txBody>
          <a:bodyPr/>
          <a:lstStyle/>
          <a:p>
            <a:r>
              <a:rPr lang="en-US">
                <a:latin typeface="Calibri" panose="020F0502020204030204" pitchFamily="34" charset="0"/>
                <a:cs typeface="Calibri" panose="020F0502020204030204" pitchFamily="34" charset="0"/>
              </a:rPr>
              <a:t>KELPA Screener Rater Training Materials</a:t>
            </a:r>
          </a:p>
        </p:txBody>
      </p:sp>
      <p:pic>
        <p:nvPicPr>
          <p:cNvPr id="6" name="Content Placeholder 5">
            <a:extLst>
              <a:ext uri="{FF2B5EF4-FFF2-40B4-BE49-F238E27FC236}">
                <a16:creationId xmlns:a16="http://schemas.microsoft.com/office/drawing/2014/main" id="{474CC533-A8DB-2A3A-9492-B4ACBB972D50}"/>
              </a:ext>
            </a:extLst>
          </p:cNvPr>
          <p:cNvPicPr>
            <a:picLocks noGrp="1" noChangeAspect="1"/>
          </p:cNvPicPr>
          <p:nvPr>
            <p:ph sz="half" idx="1"/>
          </p:nvPr>
        </p:nvPicPr>
        <p:blipFill>
          <a:blip r:embed="rId2"/>
          <a:stretch>
            <a:fillRect/>
          </a:stretch>
        </p:blipFill>
        <p:spPr>
          <a:xfrm>
            <a:off x="472099" y="2213291"/>
            <a:ext cx="2556109" cy="3416300"/>
          </a:xfrm>
          <a:ln w="28575">
            <a:solidFill>
              <a:schemeClr val="tx1"/>
            </a:solidFill>
          </a:ln>
        </p:spPr>
      </p:pic>
      <p:sp>
        <p:nvSpPr>
          <p:cNvPr id="4" name="Content Placeholder 3">
            <a:extLst>
              <a:ext uri="{FF2B5EF4-FFF2-40B4-BE49-F238E27FC236}">
                <a16:creationId xmlns:a16="http://schemas.microsoft.com/office/drawing/2014/main" id="{44B36AB4-09B8-FF85-47F4-6D45947A2443}"/>
              </a:ext>
            </a:extLst>
          </p:cNvPr>
          <p:cNvSpPr>
            <a:spLocks noGrp="1"/>
          </p:cNvSpPr>
          <p:nvPr>
            <p:ph sz="half" idx="2"/>
          </p:nvPr>
        </p:nvSpPr>
        <p:spPr>
          <a:xfrm>
            <a:off x="3194462" y="2294807"/>
            <a:ext cx="8525439" cy="3078003"/>
          </a:xfrm>
        </p:spPr>
        <p:txBody>
          <a:bodyPr>
            <a:normAutofit/>
          </a:bodyPr>
          <a:lstStyle/>
          <a:p>
            <a:r>
              <a:rPr lang="en-US" sz="2400">
                <a:latin typeface="Calibri" panose="020F0502020204030204" pitchFamily="34" charset="0"/>
                <a:cs typeface="Calibri" panose="020F0502020204030204" pitchFamily="34" charset="0"/>
              </a:rPr>
              <a:t>There is one document for each grade/grade band, containing material for speaking and writing.</a:t>
            </a:r>
          </a:p>
          <a:p>
            <a:r>
              <a:rPr lang="en-US" sz="2400">
                <a:latin typeface="Calibri" panose="020F0502020204030204" pitchFamily="34" charset="0"/>
                <a:cs typeface="Calibri" panose="020F0502020204030204" pitchFamily="34" charset="0"/>
              </a:rPr>
              <a:t>Materials provide Anchor Sets containing three student responses at each score point of the rubric.</a:t>
            </a:r>
          </a:p>
          <a:p>
            <a:r>
              <a:rPr lang="en-US" sz="2400">
                <a:latin typeface="Calibri" panose="020F0502020204030204" pitchFamily="34" charset="0"/>
                <a:cs typeface="Calibri" panose="020F0502020204030204" pitchFamily="34" charset="0"/>
              </a:rPr>
              <a:t>All constructed-response writing items have Anchor Sets. </a:t>
            </a:r>
          </a:p>
          <a:p>
            <a:r>
              <a:rPr lang="en-US" sz="2400">
                <a:latin typeface="Calibri" panose="020F0502020204030204" pitchFamily="34" charset="0"/>
                <a:cs typeface="Calibri" panose="020F0502020204030204" pitchFamily="34" charset="0"/>
              </a:rPr>
              <a:t>There is currently an Anchor Set for one speaking item in each grade/grade band.</a:t>
            </a:r>
          </a:p>
        </p:txBody>
      </p:sp>
      <p:sp>
        <p:nvSpPr>
          <p:cNvPr id="7" name="Content Placeholder 3">
            <a:extLst>
              <a:ext uri="{FF2B5EF4-FFF2-40B4-BE49-F238E27FC236}">
                <a16:creationId xmlns:a16="http://schemas.microsoft.com/office/drawing/2014/main" id="{295A264C-EC10-65E1-3034-F424E8084054}"/>
              </a:ext>
            </a:extLst>
          </p:cNvPr>
          <p:cNvSpPr txBox="1">
            <a:spLocks/>
          </p:cNvSpPr>
          <p:nvPr/>
        </p:nvSpPr>
        <p:spPr>
          <a:xfrm>
            <a:off x="1988829" y="5323198"/>
            <a:ext cx="8722713" cy="1059371"/>
          </a:xfrm>
          <a:prstGeom prst="rect">
            <a:avLst/>
          </a:prstGeom>
          <a:solidFill>
            <a:srgbClr val="FFFF99"/>
          </a:solidFill>
          <a:ln w="57150">
            <a:solidFill>
              <a:schemeClr val="tx1"/>
            </a:solidFill>
          </a:ln>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US" sz="2000" b="1">
                <a:latin typeface="Calibri"/>
                <a:cs typeface="Calibri"/>
              </a:rPr>
              <a:t>The </a:t>
            </a:r>
            <a:r>
              <a:rPr lang="en-US" sz="2000" b="1" i="1">
                <a:latin typeface="Calibri"/>
                <a:cs typeface="Calibri"/>
              </a:rPr>
              <a:t>KELPA Screener Rater Training Materials </a:t>
            </a:r>
            <a:r>
              <a:rPr lang="en-US" sz="2000" b="1">
                <a:latin typeface="Calibri"/>
                <a:cs typeface="Calibri"/>
              </a:rPr>
              <a:t>contain item content and are considered </a:t>
            </a:r>
            <a:r>
              <a:rPr lang="en-US" sz="2000" b="1">
                <a:solidFill>
                  <a:srgbClr val="0000CC"/>
                </a:solidFill>
                <a:latin typeface="Calibri"/>
                <a:cs typeface="Calibri"/>
              </a:rPr>
              <a:t>secure documents</a:t>
            </a:r>
            <a:r>
              <a:rPr lang="en-US" sz="2000" b="1">
                <a:latin typeface="Calibri"/>
                <a:cs typeface="Calibri"/>
              </a:rPr>
              <a:t>. They must be returned to the District or Building Test Coordinator, accounted for, and securely stored or destroyed after use. </a:t>
            </a:r>
          </a:p>
        </p:txBody>
      </p:sp>
      <p:pic>
        <p:nvPicPr>
          <p:cNvPr id="9" name="Picture 2">
            <a:extLst>
              <a:ext uri="{FF2B5EF4-FFF2-40B4-BE49-F238E27FC236}">
                <a16:creationId xmlns:a16="http://schemas.microsoft.com/office/drawing/2014/main" id="{32535376-C5CA-412C-B90C-7428098B554B}"/>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41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BE3E-DA7C-4801-8367-E63C99CF4B53}"/>
              </a:ext>
            </a:extLst>
          </p:cNvPr>
          <p:cNvSpPr>
            <a:spLocks noGrp="1"/>
          </p:cNvSpPr>
          <p:nvPr>
            <p:ph type="title"/>
          </p:nvPr>
        </p:nvSpPr>
        <p:spPr>
          <a:xfrm>
            <a:off x="644314" y="653035"/>
            <a:ext cx="8761413" cy="706964"/>
          </a:xfrm>
        </p:spPr>
        <p:txBody>
          <a:bodyPr/>
          <a:lstStyle/>
          <a:p>
            <a:r>
              <a:rPr lang="en-US">
                <a:latin typeface="Calibri"/>
                <a:cs typeface="Calibri"/>
              </a:rPr>
              <a:t>Student Writing Booklets</a:t>
            </a:r>
          </a:p>
        </p:txBody>
      </p:sp>
      <p:sp>
        <p:nvSpPr>
          <p:cNvPr id="3" name="Content Placeholder 2">
            <a:extLst>
              <a:ext uri="{FF2B5EF4-FFF2-40B4-BE49-F238E27FC236}">
                <a16:creationId xmlns:a16="http://schemas.microsoft.com/office/drawing/2014/main" id="{E1C098BD-A545-406B-9429-CD13369C3FDD}"/>
              </a:ext>
            </a:extLst>
          </p:cNvPr>
          <p:cNvSpPr>
            <a:spLocks noGrp="1"/>
          </p:cNvSpPr>
          <p:nvPr>
            <p:ph idx="1"/>
          </p:nvPr>
        </p:nvSpPr>
        <p:spPr>
          <a:xfrm>
            <a:off x="510638" y="2365993"/>
            <a:ext cx="10842172" cy="3416300"/>
          </a:xfrm>
        </p:spPr>
        <p:txBody>
          <a:bodyPr vert="horz" lIns="91440" tIns="45720" rIns="91440" bIns="45720" rtlCol="0" anchor="t">
            <a:normAutofit/>
          </a:bodyPr>
          <a:lstStyle/>
          <a:p>
            <a:r>
              <a:rPr lang="en-US" sz="2400">
                <a:latin typeface="Calibri"/>
                <a:cs typeface="Calibri"/>
              </a:rPr>
              <a:t>For kindergarten and grade 1 only</a:t>
            </a:r>
          </a:p>
          <a:p>
            <a:r>
              <a:rPr lang="en-US" sz="2400">
                <a:latin typeface="Calibri"/>
                <a:cs typeface="Calibri"/>
              </a:rPr>
              <a:t>Found on the HELP tab in Educator Portal</a:t>
            </a:r>
          </a:p>
          <a:p>
            <a:pPr lvl="1"/>
            <a:r>
              <a:rPr lang="en-US" sz="2200" b="1">
                <a:latin typeface="Calibri"/>
                <a:cs typeface="Calibri"/>
              </a:rPr>
              <a:t>Note</a:t>
            </a:r>
            <a:r>
              <a:rPr lang="en-US" sz="2200">
                <a:latin typeface="Calibri"/>
                <a:cs typeface="Calibri"/>
              </a:rPr>
              <a:t>: Districts are responsible for printing booklets and destroying them after scoring is complete.</a:t>
            </a:r>
          </a:p>
        </p:txBody>
      </p:sp>
      <p:sp>
        <p:nvSpPr>
          <p:cNvPr id="5" name="Content Placeholder 3">
            <a:extLst>
              <a:ext uri="{FF2B5EF4-FFF2-40B4-BE49-F238E27FC236}">
                <a16:creationId xmlns:a16="http://schemas.microsoft.com/office/drawing/2014/main" id="{75C08AA9-FF69-41A9-A66C-705BE2B2C18A}"/>
              </a:ext>
            </a:extLst>
          </p:cNvPr>
          <p:cNvSpPr txBox="1">
            <a:spLocks/>
          </p:cNvSpPr>
          <p:nvPr/>
        </p:nvSpPr>
        <p:spPr>
          <a:xfrm>
            <a:off x="1769423" y="4608005"/>
            <a:ext cx="7949930" cy="1365283"/>
          </a:xfrm>
          <a:prstGeom prst="rect">
            <a:avLst/>
          </a:prstGeom>
          <a:solidFill>
            <a:srgbClr val="FFFF99"/>
          </a:solidFill>
          <a:ln w="57150">
            <a:solidFill>
              <a:schemeClr val="tx1"/>
            </a:solidFill>
          </a:ln>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US" sz="2000" b="1">
                <a:latin typeface="Calibri"/>
                <a:cs typeface="Calibri"/>
              </a:rPr>
              <a:t>Because the documents contain item content, the student writing booklets are </a:t>
            </a:r>
            <a:r>
              <a:rPr lang="en-US" sz="2000" b="1">
                <a:solidFill>
                  <a:srgbClr val="0000CC"/>
                </a:solidFill>
                <a:latin typeface="Calibri"/>
                <a:cs typeface="Calibri"/>
              </a:rPr>
              <a:t>secure documents</a:t>
            </a:r>
            <a:r>
              <a:rPr lang="en-US" sz="2000" b="1">
                <a:latin typeface="Calibri"/>
                <a:cs typeface="Calibri"/>
              </a:rPr>
              <a:t>. They must be returned to the District or Building Test Coordinator, accounted for, and securely stored or destroyed after use. </a:t>
            </a:r>
          </a:p>
        </p:txBody>
      </p:sp>
      <p:pic>
        <p:nvPicPr>
          <p:cNvPr id="6" name="Picture 2">
            <a:extLst>
              <a:ext uri="{FF2B5EF4-FFF2-40B4-BE49-F238E27FC236}">
                <a16:creationId xmlns:a16="http://schemas.microsoft.com/office/drawing/2014/main" id="{236EE32C-4A27-4912-9901-1D87A1F13569}"/>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823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76079" y="1209884"/>
            <a:ext cx="9639842" cy="2598530"/>
          </a:xfrm>
        </p:spPr>
        <p:txBody>
          <a:bodyPr vert="horz" lIns="91440" tIns="45720" rIns="91440" bIns="45720" rtlCol="0" anchor="b">
            <a:normAutofit/>
          </a:bodyPr>
          <a:lstStyle/>
          <a:p>
            <a:pPr algn="ctr"/>
            <a:r>
              <a:rPr lang="en-US" sz="5400" b="0" i="0" kern="1200">
                <a:solidFill>
                  <a:schemeClr val="bg2"/>
                </a:solidFill>
                <a:latin typeface="Calibri" panose="020F0502020204030204" pitchFamily="34" charset="0"/>
                <a:cs typeface="Calibri" panose="020F0502020204030204" pitchFamily="34" charset="0"/>
              </a:rPr>
              <a:t>Part 3: Administration</a:t>
            </a:r>
          </a:p>
        </p:txBody>
      </p:sp>
      <p:pic>
        <p:nvPicPr>
          <p:cNvPr id="18" name="Picture 2">
            <a:extLst>
              <a:ext uri="{FF2B5EF4-FFF2-40B4-BE49-F238E27FC236}">
                <a16:creationId xmlns:a16="http://schemas.microsoft.com/office/drawing/2014/main" id="{3BD94041-6807-409F-9C3D-C6945EB114E9}"/>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13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769" y="607060"/>
            <a:ext cx="9144000" cy="914400"/>
          </a:xfrm>
        </p:spPr>
        <p:txBody>
          <a:bodyPr/>
          <a:lstStyle/>
          <a:p>
            <a:r>
              <a:rPr lang="en-US">
                <a:latin typeface="Calibri" panose="020F0502020204030204" pitchFamily="34" charset="0"/>
                <a:cs typeface="Calibri" panose="020F0502020204030204" pitchFamily="34" charset="0"/>
              </a:rPr>
              <a:t>Usernames and Passwords</a:t>
            </a:r>
          </a:p>
        </p:txBody>
      </p:sp>
      <p:sp>
        <p:nvSpPr>
          <p:cNvPr id="3" name="Content Placeholder 2"/>
          <p:cNvSpPr>
            <a:spLocks noGrp="1"/>
          </p:cNvSpPr>
          <p:nvPr>
            <p:ph idx="1"/>
          </p:nvPr>
        </p:nvSpPr>
        <p:spPr>
          <a:xfrm>
            <a:off x="548640" y="2377440"/>
            <a:ext cx="11134920" cy="3416300"/>
          </a:xfrm>
        </p:spPr>
        <p:txBody>
          <a:bodyPr vert="horz" lIns="91440" tIns="45720" rIns="91440" bIns="45720" rtlCol="0" anchor="t">
            <a:normAutofit/>
          </a:bodyPr>
          <a:lstStyle/>
          <a:p>
            <a:pPr lvl="0"/>
            <a:r>
              <a:rPr lang="en-US" sz="2400">
                <a:latin typeface="Calibri"/>
                <a:cs typeface="Calibri"/>
              </a:rPr>
              <a:t>Students must have a username and password to access the KELPA Screener.</a:t>
            </a:r>
          </a:p>
          <a:p>
            <a:r>
              <a:rPr lang="en-US" sz="2400">
                <a:latin typeface="Calibri"/>
                <a:cs typeface="Calibri"/>
              </a:rPr>
              <a:t>Usernames and passwords are specific to the KELPA Screener.</a:t>
            </a:r>
          </a:p>
          <a:p>
            <a:r>
              <a:rPr lang="en-US" sz="2400">
                <a:latin typeface="Calibri"/>
                <a:cs typeface="Calibri"/>
              </a:rPr>
              <a:t>They are available within Educator Portal:</a:t>
            </a:r>
            <a:endParaRPr lang="en-US"/>
          </a:p>
          <a:p>
            <a:pPr lvl="1"/>
            <a:r>
              <a:rPr lang="en-US" sz="2200">
                <a:latin typeface="Calibri"/>
                <a:cs typeface="Calibri"/>
              </a:rPr>
              <a:t>MANAGE TESTS</a:t>
            </a:r>
            <a:r>
              <a:rPr lang="en-US" sz="2200">
                <a:solidFill>
                  <a:srgbClr val="404040"/>
                </a:solidFill>
                <a:latin typeface="Calibri"/>
                <a:cs typeface="Calibri"/>
              </a:rPr>
              <a:t> </a:t>
            </a:r>
            <a:r>
              <a:rPr lang="en-US" sz="2200">
                <a:solidFill>
                  <a:schemeClr val="tx1"/>
                </a:solidFill>
                <a:latin typeface="Calibri"/>
                <a:cs typeface="Calibri"/>
              </a:rPr>
              <a:t>│TEST COORDINATION</a:t>
            </a:r>
          </a:p>
          <a:p>
            <a:pPr lvl="1"/>
            <a:r>
              <a:rPr lang="en-US" sz="2200">
                <a:solidFill>
                  <a:schemeClr val="tx1"/>
                </a:solidFill>
                <a:latin typeface="Calibri"/>
                <a:cs typeface="Calibri"/>
              </a:rPr>
              <a:t>Search for Test Session.</a:t>
            </a:r>
          </a:p>
          <a:p>
            <a:pPr lvl="1"/>
            <a:r>
              <a:rPr lang="en-US" sz="2200">
                <a:solidFill>
                  <a:srgbClr val="404040"/>
                </a:solidFill>
                <a:latin typeface="Calibri"/>
                <a:cs typeface="Calibri"/>
              </a:rPr>
              <a:t>See</a:t>
            </a:r>
            <a:r>
              <a:rPr lang="en-US" sz="2200">
                <a:latin typeface="Calibri"/>
                <a:cs typeface="Calibri"/>
              </a:rPr>
              <a:t> the </a:t>
            </a:r>
            <a:r>
              <a:rPr lang="en-US" sz="2200" i="1">
                <a:latin typeface="Calibri"/>
                <a:cs typeface="Calibri"/>
              </a:rPr>
              <a:t>KELPA Screener Manual </a:t>
            </a:r>
            <a:r>
              <a:rPr lang="en-US" sz="2200">
                <a:latin typeface="Calibri"/>
                <a:cs typeface="Calibri"/>
              </a:rPr>
              <a:t>for detailed steps.</a:t>
            </a:r>
            <a:endParaRPr lang="en-US"/>
          </a:p>
          <a:p>
            <a:endParaRPr lang="en-US"/>
          </a:p>
        </p:txBody>
      </p:sp>
      <p:pic>
        <p:nvPicPr>
          <p:cNvPr id="5" name="Picture 2">
            <a:extLst>
              <a:ext uri="{FF2B5EF4-FFF2-40B4-BE49-F238E27FC236}">
                <a16:creationId xmlns:a16="http://schemas.microsoft.com/office/drawing/2014/main" id="{2980CA47-1677-43C4-9B6F-EF5836E28FF5}"/>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34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76079" y="1209884"/>
            <a:ext cx="9639842" cy="2598530"/>
          </a:xfrm>
        </p:spPr>
        <p:txBody>
          <a:bodyPr vert="horz" lIns="91440" tIns="45720" rIns="91440" bIns="45720" rtlCol="0" anchor="b">
            <a:normAutofit/>
          </a:bodyPr>
          <a:lstStyle/>
          <a:p>
            <a:pPr algn="ctr"/>
            <a:r>
              <a:rPr lang="en-US" sz="5400" b="0" i="0" kern="1200">
                <a:solidFill>
                  <a:schemeClr val="bg2"/>
                </a:solidFill>
                <a:latin typeface="Calibri" panose="020F0502020204030204" pitchFamily="34" charset="0"/>
                <a:cs typeface="Calibri" panose="020F0502020204030204" pitchFamily="34" charset="0"/>
              </a:rPr>
              <a:t>Part 1: Introduction</a:t>
            </a:r>
          </a:p>
        </p:txBody>
      </p:sp>
      <p:pic>
        <p:nvPicPr>
          <p:cNvPr id="20" name="Picture 2">
            <a:extLst>
              <a:ext uri="{FF2B5EF4-FFF2-40B4-BE49-F238E27FC236}">
                <a16:creationId xmlns:a16="http://schemas.microsoft.com/office/drawing/2014/main" id="{2DBD7C47-FD3E-49F5-AF07-492C711D946F}"/>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51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394" y="607060"/>
            <a:ext cx="9144000" cy="914400"/>
          </a:xfrm>
        </p:spPr>
        <p:txBody>
          <a:bodyPr/>
          <a:lstStyle/>
          <a:p>
            <a:r>
              <a:rPr lang="en-US">
                <a:latin typeface="Calibri" panose="020F0502020204030204" pitchFamily="34" charset="0"/>
                <a:cs typeface="Calibri" panose="020F0502020204030204" pitchFamily="34" charset="0"/>
              </a:rPr>
              <a:t>Room or Lab Preparation</a:t>
            </a:r>
          </a:p>
        </p:txBody>
      </p:sp>
      <p:sp>
        <p:nvSpPr>
          <p:cNvPr id="3" name="Content Placeholder 2"/>
          <p:cNvSpPr>
            <a:spLocks noGrp="1"/>
          </p:cNvSpPr>
          <p:nvPr>
            <p:ph idx="1"/>
          </p:nvPr>
        </p:nvSpPr>
        <p:spPr>
          <a:xfrm>
            <a:off x="548640" y="2377440"/>
            <a:ext cx="10980953" cy="3416300"/>
          </a:xfrm>
        </p:spPr>
        <p:txBody>
          <a:bodyPr vert="horz" lIns="91440" tIns="45720" rIns="91440" bIns="45720" rtlCol="0" anchor="t">
            <a:normAutofit/>
          </a:bodyPr>
          <a:lstStyle/>
          <a:p>
            <a:r>
              <a:rPr lang="en-US" sz="2400">
                <a:latin typeface="Calibri"/>
                <a:cs typeface="Calibri"/>
              </a:rPr>
              <a:t>For more information about preparing the assessment environment, refer to the </a:t>
            </a:r>
            <a:r>
              <a:rPr lang="en-US" sz="2400" i="1">
                <a:latin typeface="Calibri"/>
                <a:cs typeface="Calibri"/>
              </a:rPr>
              <a:t>KELPA Screener Manual</a:t>
            </a:r>
            <a:r>
              <a:rPr lang="en-US" sz="2400">
                <a:latin typeface="Calibri"/>
                <a:cs typeface="Calibri"/>
              </a:rPr>
              <a:t>. </a:t>
            </a:r>
          </a:p>
          <a:p>
            <a:pPr lvl="1"/>
            <a:r>
              <a:rPr lang="en-US" sz="2200" b="1">
                <a:latin typeface="Calibri"/>
                <a:cs typeface="Calibri"/>
              </a:rPr>
              <a:t>Note</a:t>
            </a:r>
            <a:r>
              <a:rPr lang="en-US" sz="2200">
                <a:latin typeface="Calibri"/>
                <a:cs typeface="Calibri"/>
              </a:rPr>
              <a:t>: Dictionaries, translation dictionaries, translators, word lists, etc., are </a:t>
            </a:r>
            <a:r>
              <a:rPr lang="en-US" sz="2200" b="1">
                <a:latin typeface="Calibri"/>
                <a:cs typeface="Calibri"/>
              </a:rPr>
              <a:t>not allowed</a:t>
            </a:r>
            <a:r>
              <a:rPr lang="en-US" sz="2200">
                <a:latin typeface="Calibri"/>
                <a:cs typeface="Calibri"/>
              </a:rPr>
              <a:t> on the KELPA Screener assessment.</a:t>
            </a:r>
          </a:p>
        </p:txBody>
      </p:sp>
      <p:pic>
        <p:nvPicPr>
          <p:cNvPr id="5" name="Picture 2">
            <a:extLst>
              <a:ext uri="{FF2B5EF4-FFF2-40B4-BE49-F238E27FC236}">
                <a16:creationId xmlns:a16="http://schemas.microsoft.com/office/drawing/2014/main" id="{921C8028-62BF-4F06-9BD1-368F25068904}"/>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751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BE90-A9E7-415C-8021-7E295B430406}"/>
              </a:ext>
            </a:extLst>
          </p:cNvPr>
          <p:cNvSpPr>
            <a:spLocks noGrp="1"/>
          </p:cNvSpPr>
          <p:nvPr>
            <p:ph type="title"/>
          </p:nvPr>
        </p:nvSpPr>
        <p:spPr>
          <a:xfrm>
            <a:off x="691815" y="641159"/>
            <a:ext cx="8761413" cy="706964"/>
          </a:xfrm>
        </p:spPr>
        <p:txBody>
          <a:bodyPr/>
          <a:lstStyle/>
          <a:p>
            <a:r>
              <a:rPr lang="en-US">
                <a:latin typeface="Calibri" panose="020F0502020204030204" pitchFamily="34" charset="0"/>
                <a:cs typeface="Calibri" panose="020F0502020204030204" pitchFamily="34" charset="0"/>
              </a:rPr>
              <a:t>Materials Needed for Testing</a:t>
            </a:r>
          </a:p>
        </p:txBody>
      </p:sp>
      <p:sp>
        <p:nvSpPr>
          <p:cNvPr id="3" name="Content Placeholder 2">
            <a:extLst>
              <a:ext uri="{FF2B5EF4-FFF2-40B4-BE49-F238E27FC236}">
                <a16:creationId xmlns:a16="http://schemas.microsoft.com/office/drawing/2014/main" id="{13DF72FC-CB0A-4423-AF59-55576C3D67F3}"/>
              </a:ext>
            </a:extLst>
          </p:cNvPr>
          <p:cNvSpPr>
            <a:spLocks noGrp="1"/>
          </p:cNvSpPr>
          <p:nvPr>
            <p:ph idx="1"/>
          </p:nvPr>
        </p:nvSpPr>
        <p:spPr>
          <a:xfrm>
            <a:off x="418012" y="2299574"/>
            <a:ext cx="10948142" cy="4082995"/>
          </a:xfrm>
        </p:spPr>
        <p:txBody>
          <a:bodyPr>
            <a:noAutofit/>
          </a:bodyPr>
          <a:lstStyle/>
          <a:p>
            <a:r>
              <a:rPr lang="en-US" sz="2400">
                <a:latin typeface="Calibri" panose="020F0502020204030204" pitchFamily="34" charset="0"/>
                <a:cs typeface="Calibri" panose="020F0502020204030204" pitchFamily="34" charset="0"/>
              </a:rPr>
              <a:t>Test administrators will need</a:t>
            </a:r>
          </a:p>
          <a:p>
            <a:pPr lvl="1"/>
            <a:r>
              <a:rPr lang="en-US" sz="2200">
                <a:latin typeface="Calibri" panose="020F0502020204030204" pitchFamily="34" charset="0"/>
                <a:cs typeface="Calibri" panose="020F0502020204030204" pitchFamily="34" charset="0"/>
              </a:rPr>
              <a:t>secure documents for Session 3.</a:t>
            </a:r>
          </a:p>
          <a:p>
            <a:pPr lvl="1"/>
            <a:r>
              <a:rPr lang="en-US" sz="2200">
                <a:latin typeface="Calibri" panose="020F0502020204030204" pitchFamily="34" charset="0"/>
                <a:cs typeface="Calibri" panose="020F0502020204030204" pitchFamily="34" charset="0"/>
              </a:rPr>
              <a:t>scoring rubrics (as needed if scoring during administration).</a:t>
            </a:r>
          </a:p>
          <a:p>
            <a:r>
              <a:rPr lang="en-US" sz="2400">
                <a:latin typeface="Calibri" panose="020F0502020204030204" pitchFamily="34" charset="0"/>
                <a:cs typeface="Calibri" panose="020F0502020204030204" pitchFamily="34" charset="0"/>
              </a:rPr>
              <a:t>Students will need the following:</a:t>
            </a:r>
          </a:p>
          <a:p>
            <a:pPr lvl="1"/>
            <a:r>
              <a:rPr lang="en-US" sz="2200">
                <a:latin typeface="Calibri" panose="020F0502020204030204" pitchFamily="34" charset="0"/>
                <a:cs typeface="Calibri" panose="020F0502020204030204" pitchFamily="34" charset="0"/>
              </a:rPr>
              <a:t>pencil to take notes</a:t>
            </a:r>
          </a:p>
          <a:p>
            <a:pPr lvl="1"/>
            <a:r>
              <a:rPr lang="en-US" sz="2200">
                <a:latin typeface="Calibri" panose="020F0502020204030204" pitchFamily="34" charset="0"/>
                <a:cs typeface="Calibri" panose="020F0502020204030204" pitchFamily="34" charset="0"/>
              </a:rPr>
              <a:t>blank scratch paper</a:t>
            </a:r>
          </a:p>
          <a:p>
            <a:pPr lvl="1"/>
            <a:r>
              <a:rPr lang="en-US" sz="2200">
                <a:latin typeface="Calibri" panose="020F0502020204030204" pitchFamily="34" charset="0"/>
                <a:cs typeface="Calibri" panose="020F0502020204030204" pitchFamily="34" charset="0"/>
              </a:rPr>
              <a:t>headphones for listening to audio</a:t>
            </a:r>
          </a:p>
          <a:p>
            <a:pPr lvl="1"/>
            <a:r>
              <a:rPr lang="en-US" sz="2200">
                <a:latin typeface="Calibri" panose="020F0502020204030204" pitchFamily="34" charset="0"/>
                <a:cs typeface="Calibri" panose="020F0502020204030204" pitchFamily="34" charset="0"/>
              </a:rPr>
              <a:t>microphone for recording speaking responses in the practice session and Session 3; the microphones can be integrated into the headphones.</a:t>
            </a:r>
          </a:p>
          <a:p>
            <a:pPr lvl="1"/>
            <a:endParaRPr lang="en-US" sz="2200">
              <a:latin typeface="Calibri" panose="020F0502020204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4EED25AE-5345-477B-8D08-F12FF480BD49}"/>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47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BE90-A9E7-415C-8021-7E295B430406}"/>
              </a:ext>
            </a:extLst>
          </p:cNvPr>
          <p:cNvSpPr>
            <a:spLocks noGrp="1"/>
          </p:cNvSpPr>
          <p:nvPr>
            <p:ph type="title"/>
          </p:nvPr>
        </p:nvSpPr>
        <p:spPr>
          <a:xfrm>
            <a:off x="691816" y="668512"/>
            <a:ext cx="8761413" cy="706964"/>
          </a:xfrm>
        </p:spPr>
        <p:txBody>
          <a:bodyPr/>
          <a:lstStyle/>
          <a:p>
            <a:r>
              <a:rPr lang="en-US">
                <a:latin typeface="Calibri"/>
                <a:cs typeface="Calibri"/>
              </a:rPr>
              <a:t>Administering the Practice Test Session</a:t>
            </a:r>
            <a:endParaRPr lang="en-US">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3DF72FC-CB0A-4423-AF59-55576C3D67F3}"/>
              </a:ext>
            </a:extLst>
          </p:cNvPr>
          <p:cNvSpPr>
            <a:spLocks noGrp="1"/>
          </p:cNvSpPr>
          <p:nvPr>
            <p:ph idx="1"/>
          </p:nvPr>
        </p:nvSpPr>
        <p:spPr>
          <a:xfrm>
            <a:off x="548640" y="2377440"/>
            <a:ext cx="10948142" cy="3812048"/>
          </a:xfrm>
        </p:spPr>
        <p:txBody>
          <a:bodyPr vert="horz" lIns="91440" tIns="45720" rIns="91440" bIns="45720" rtlCol="0" anchor="t">
            <a:noAutofit/>
          </a:bodyPr>
          <a:lstStyle/>
          <a:p>
            <a:r>
              <a:rPr lang="en-US" sz="2400">
                <a:latin typeface="Calibri"/>
                <a:cs typeface="Calibri"/>
              </a:rPr>
              <a:t>Login to Kite Student Portal using Student Usernames and Passwords.</a:t>
            </a:r>
          </a:p>
          <a:p>
            <a:pPr lvl="1"/>
            <a:r>
              <a:rPr lang="en-US" sz="2400">
                <a:latin typeface="Calibri"/>
                <a:ea typeface="+mn-lt"/>
                <a:cs typeface="+mn-lt"/>
              </a:rPr>
              <a:t>Allows students to practice using technology including listening/speaking</a:t>
            </a:r>
          </a:p>
          <a:p>
            <a:pPr lvl="1"/>
            <a:r>
              <a:rPr lang="en-US" sz="2400">
                <a:latin typeface="Calibri"/>
                <a:ea typeface="+mn-lt"/>
                <a:cs typeface="+mn-lt"/>
              </a:rPr>
              <a:t>Each item has a video showing how to answer correctly.</a:t>
            </a:r>
          </a:p>
          <a:p>
            <a:pPr lvl="1"/>
            <a:r>
              <a:rPr lang="en-US" sz="2400">
                <a:latin typeface="Calibri"/>
                <a:ea typeface="+mn-lt"/>
                <a:cs typeface="+mn-lt"/>
              </a:rPr>
              <a:t>Scripts found in </a:t>
            </a:r>
            <a:r>
              <a:rPr lang="en-US" sz="2400" i="1">
                <a:latin typeface="Calibri"/>
                <a:ea typeface="+mn-lt"/>
                <a:cs typeface="+mn-lt"/>
              </a:rPr>
              <a:t>KELPA Screener Manual</a:t>
            </a:r>
          </a:p>
          <a:p>
            <a:pPr lvl="1"/>
            <a:r>
              <a:rPr lang="en-US" sz="2400" b="1">
                <a:latin typeface="Calibri"/>
                <a:ea typeface="+mn-lt"/>
                <a:cs typeface="+mn-lt"/>
              </a:rPr>
              <a:t>Not</a:t>
            </a:r>
            <a:r>
              <a:rPr lang="en-US" sz="2400">
                <a:latin typeface="Calibri"/>
                <a:ea typeface="+mn-lt"/>
                <a:cs typeface="+mn-lt"/>
              </a:rPr>
              <a:t> scored, but will give student feedback if answered incorrectly</a:t>
            </a:r>
            <a:endParaRPr lang="en-US" sz="2400">
              <a:latin typeface="Calibri"/>
              <a:cs typeface="Calibri"/>
            </a:endParaRPr>
          </a:p>
          <a:p>
            <a:endParaRPr lang="en-US" sz="2400">
              <a:latin typeface="Calibri" panose="020F0502020204030204" pitchFamily="34" charset="0"/>
              <a:cs typeface="Calibri" panose="020F0502020204030204" pitchFamily="34" charset="0"/>
            </a:endParaRPr>
          </a:p>
          <a:p>
            <a:endParaRPr lang="en-US" sz="2400">
              <a:latin typeface="Calibri" panose="020F0502020204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52370ED7-9EBC-4D3F-A25F-26DBE9072A17}"/>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40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126DD-7965-40F3-9251-50CA1495CD37}"/>
              </a:ext>
            </a:extLst>
          </p:cNvPr>
          <p:cNvSpPr>
            <a:spLocks noGrp="1"/>
          </p:cNvSpPr>
          <p:nvPr>
            <p:ph type="title"/>
          </p:nvPr>
        </p:nvSpPr>
        <p:spPr>
          <a:xfrm>
            <a:off x="774942" y="712411"/>
            <a:ext cx="8761413" cy="706964"/>
          </a:xfrm>
        </p:spPr>
        <p:txBody>
          <a:bodyPr/>
          <a:lstStyle/>
          <a:p>
            <a:r>
              <a:rPr lang="en-US">
                <a:latin typeface="Calibri" panose="020F0502020204030204" pitchFamily="34" charset="0"/>
                <a:cs typeface="Calibri" panose="020F0502020204030204" pitchFamily="34" charset="0"/>
              </a:rPr>
              <a:t>Administering Sessions 1 and 2</a:t>
            </a:r>
          </a:p>
        </p:txBody>
      </p:sp>
      <p:sp>
        <p:nvSpPr>
          <p:cNvPr id="3" name="Content Placeholder 2">
            <a:extLst>
              <a:ext uri="{FF2B5EF4-FFF2-40B4-BE49-F238E27FC236}">
                <a16:creationId xmlns:a16="http://schemas.microsoft.com/office/drawing/2014/main" id="{CFBECAB8-0672-4ED9-86F2-391B0614A679}"/>
              </a:ext>
            </a:extLst>
          </p:cNvPr>
          <p:cNvSpPr>
            <a:spLocks noGrp="1"/>
          </p:cNvSpPr>
          <p:nvPr>
            <p:ph sz="half" idx="1"/>
          </p:nvPr>
        </p:nvSpPr>
        <p:spPr>
          <a:xfrm>
            <a:off x="548639" y="2377440"/>
            <a:ext cx="5224631" cy="4220307"/>
          </a:xfrm>
        </p:spPr>
        <p:txBody>
          <a:bodyPr>
            <a:normAutofit fontScale="92500" lnSpcReduction="10000"/>
          </a:bodyPr>
          <a:lstStyle/>
          <a:p>
            <a:r>
              <a:rPr lang="en-US" sz="2600">
                <a:latin typeface="Calibri" panose="020F0502020204030204" pitchFamily="34" charset="0"/>
                <a:cs typeface="Calibri" panose="020F0502020204030204" pitchFamily="34" charset="0"/>
              </a:rPr>
              <a:t>Session 1:</a:t>
            </a:r>
          </a:p>
          <a:p>
            <a:pPr lvl="1"/>
            <a:r>
              <a:rPr lang="en-US" sz="2400">
                <a:latin typeface="Calibri" panose="020F0502020204030204" pitchFamily="34" charset="0"/>
                <a:cs typeface="Calibri" panose="020F0502020204030204" pitchFamily="34" charset="0"/>
              </a:rPr>
              <a:t>Contains listening and reading items</a:t>
            </a:r>
          </a:p>
          <a:p>
            <a:pPr lvl="1"/>
            <a:r>
              <a:rPr lang="en-US" sz="2400">
                <a:latin typeface="Calibri" panose="020F0502020204030204" pitchFamily="34" charset="0"/>
                <a:cs typeface="Calibri" panose="020F0502020204030204" pitchFamily="34" charset="0"/>
              </a:rPr>
              <a:t>Scripts found in </a:t>
            </a:r>
            <a:r>
              <a:rPr lang="en-US" sz="2400" i="1">
                <a:latin typeface="Calibri" panose="020F0502020204030204" pitchFamily="34" charset="0"/>
                <a:cs typeface="Calibri" panose="020F0502020204030204" pitchFamily="34" charset="0"/>
              </a:rPr>
              <a:t>KELPA Screener Manual</a:t>
            </a:r>
          </a:p>
          <a:p>
            <a:pPr lvl="1"/>
            <a:r>
              <a:rPr lang="en-US" sz="2400">
                <a:latin typeface="Calibri" panose="020F0502020204030204" pitchFamily="34" charset="0"/>
                <a:cs typeface="Calibri" panose="020F0502020204030204" pitchFamily="34" charset="0"/>
              </a:rPr>
              <a:t>If a student </a:t>
            </a:r>
            <a:r>
              <a:rPr lang="en-US" sz="2400" b="1">
                <a:latin typeface="Calibri" panose="020F0502020204030204" pitchFamily="34" charset="0"/>
                <a:cs typeface="Calibri" panose="020F0502020204030204" pitchFamily="34" charset="0"/>
              </a:rPr>
              <a:t>does not </a:t>
            </a:r>
            <a:r>
              <a:rPr lang="en-US" sz="2400">
                <a:latin typeface="Calibri" panose="020F0502020204030204" pitchFamily="34" charset="0"/>
                <a:cs typeface="Calibri" panose="020F0502020204030204" pitchFamily="34" charset="0"/>
              </a:rPr>
              <a:t>answer enough questions correctly to move to Session 2, the administration is complete.</a:t>
            </a:r>
          </a:p>
          <a:p>
            <a:pPr lvl="1"/>
            <a:r>
              <a:rPr lang="en-US" sz="2400">
                <a:latin typeface="Calibri" panose="020F0502020204030204" pitchFamily="34" charset="0"/>
                <a:cs typeface="Calibri" panose="020F0502020204030204" pitchFamily="34" charset="0"/>
              </a:rPr>
              <a:t>If a student </a:t>
            </a:r>
            <a:r>
              <a:rPr lang="en-US" sz="2400" b="1">
                <a:latin typeface="Calibri" panose="020F0502020204030204" pitchFamily="34" charset="0"/>
                <a:cs typeface="Calibri" panose="020F0502020204030204" pitchFamily="34" charset="0"/>
              </a:rPr>
              <a:t>does</a:t>
            </a:r>
            <a:r>
              <a:rPr lang="en-US" sz="2400">
                <a:latin typeface="Calibri" panose="020F0502020204030204" pitchFamily="34" charset="0"/>
                <a:cs typeface="Calibri" panose="020F0502020204030204" pitchFamily="34" charset="0"/>
              </a:rPr>
              <a:t> answer enough questions correctly, they will move to Session 2</a:t>
            </a:r>
            <a:r>
              <a:rPr lang="en-US" sz="2200">
                <a:latin typeface="Calibri" panose="020F0502020204030204" pitchFamily="34" charset="0"/>
                <a:cs typeface="Calibri" panose="020F0502020204030204" pitchFamily="34" charset="0"/>
              </a:rPr>
              <a:t>.</a:t>
            </a:r>
          </a:p>
          <a:p>
            <a:pPr marL="0" indent="0">
              <a:buNone/>
            </a:pPr>
            <a:endParaRPr lang="en-US"/>
          </a:p>
        </p:txBody>
      </p:sp>
      <p:sp>
        <p:nvSpPr>
          <p:cNvPr id="4" name="Content Placeholder 3">
            <a:extLst>
              <a:ext uri="{FF2B5EF4-FFF2-40B4-BE49-F238E27FC236}">
                <a16:creationId xmlns:a16="http://schemas.microsoft.com/office/drawing/2014/main" id="{A1B5F805-0055-4D39-ACF5-130C7806706E}"/>
              </a:ext>
            </a:extLst>
          </p:cNvPr>
          <p:cNvSpPr>
            <a:spLocks noGrp="1"/>
          </p:cNvSpPr>
          <p:nvPr>
            <p:ph sz="half" idx="2"/>
          </p:nvPr>
        </p:nvSpPr>
        <p:spPr>
          <a:xfrm>
            <a:off x="5960879" y="2384175"/>
            <a:ext cx="5558768" cy="4009292"/>
          </a:xfrm>
        </p:spPr>
        <p:txBody>
          <a:bodyPr vert="horz" lIns="91440" tIns="45720" rIns="91440" bIns="45720" rtlCol="0" anchor="t">
            <a:normAutofit fontScale="92500" lnSpcReduction="10000"/>
          </a:bodyPr>
          <a:lstStyle/>
          <a:p>
            <a:r>
              <a:rPr lang="en-US" sz="2600">
                <a:latin typeface="Calibri"/>
                <a:cs typeface="Calibri"/>
              </a:rPr>
              <a:t>Session 2:</a:t>
            </a:r>
          </a:p>
          <a:p>
            <a:pPr lvl="1"/>
            <a:r>
              <a:rPr lang="en-US" sz="2400">
                <a:latin typeface="Calibri"/>
                <a:cs typeface="Calibri"/>
              </a:rPr>
              <a:t>Administered like Session 1</a:t>
            </a:r>
          </a:p>
          <a:p>
            <a:pPr lvl="1"/>
            <a:r>
              <a:rPr lang="en-US" sz="2400">
                <a:latin typeface="Calibri"/>
                <a:cs typeface="Calibri"/>
              </a:rPr>
              <a:t>Contains listening, reading, and computer-scored writing items</a:t>
            </a:r>
          </a:p>
          <a:p>
            <a:pPr lvl="1"/>
            <a:r>
              <a:rPr lang="en-US" sz="2400">
                <a:latin typeface="Calibri"/>
                <a:cs typeface="Calibri"/>
              </a:rPr>
              <a:t>Scripts found in </a:t>
            </a:r>
            <a:r>
              <a:rPr lang="en-US" sz="2400" i="1">
                <a:latin typeface="Calibri"/>
                <a:cs typeface="Calibri"/>
              </a:rPr>
              <a:t>KELPA Screener Manual</a:t>
            </a:r>
            <a:r>
              <a:rPr lang="en-US" sz="2400">
                <a:latin typeface="Calibri"/>
                <a:cs typeface="Calibri"/>
              </a:rPr>
              <a:t>.</a:t>
            </a:r>
          </a:p>
          <a:p>
            <a:pPr lvl="1"/>
            <a:r>
              <a:rPr lang="en-US" sz="2400">
                <a:latin typeface="Calibri"/>
                <a:cs typeface="Calibri"/>
              </a:rPr>
              <a:t>If the student is </a:t>
            </a:r>
            <a:r>
              <a:rPr lang="en-US" sz="2400" b="1">
                <a:latin typeface="Calibri"/>
                <a:cs typeface="Calibri"/>
              </a:rPr>
              <a:t>Not Proficient </a:t>
            </a:r>
            <a:r>
              <a:rPr lang="en-US" sz="2400">
                <a:latin typeface="Calibri"/>
                <a:cs typeface="Calibri"/>
              </a:rPr>
              <a:t>after Session 2, the administration is complete.</a:t>
            </a:r>
          </a:p>
          <a:p>
            <a:pPr lvl="1"/>
            <a:r>
              <a:rPr lang="en-US" sz="2400">
                <a:latin typeface="Calibri"/>
                <a:cs typeface="Calibri"/>
              </a:rPr>
              <a:t>Otherwise, the student will move to Session 3.	</a:t>
            </a:r>
          </a:p>
          <a:p>
            <a:pPr marL="0" indent="0">
              <a:buNone/>
            </a:pPr>
            <a:endParaRPr lang="en-US"/>
          </a:p>
        </p:txBody>
      </p:sp>
      <p:pic>
        <p:nvPicPr>
          <p:cNvPr id="6" name="Picture 2">
            <a:extLst>
              <a:ext uri="{FF2B5EF4-FFF2-40B4-BE49-F238E27FC236}">
                <a16:creationId xmlns:a16="http://schemas.microsoft.com/office/drawing/2014/main" id="{62409736-D13F-4A4F-A8BA-CAF4BF383A36}"/>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373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699F-A290-44C8-BC2B-AFBCD1F6FCFA}"/>
              </a:ext>
            </a:extLst>
          </p:cNvPr>
          <p:cNvSpPr>
            <a:spLocks noGrp="1"/>
          </p:cNvSpPr>
          <p:nvPr>
            <p:ph type="title"/>
          </p:nvPr>
        </p:nvSpPr>
        <p:spPr>
          <a:xfrm>
            <a:off x="727441" y="664909"/>
            <a:ext cx="9466155" cy="706964"/>
          </a:xfrm>
        </p:spPr>
        <p:txBody>
          <a:bodyPr/>
          <a:lstStyle/>
          <a:p>
            <a:r>
              <a:rPr lang="en-US">
                <a:latin typeface="Calibri"/>
                <a:cs typeface="Calibri"/>
              </a:rPr>
              <a:t>Administering Session 3</a:t>
            </a:r>
          </a:p>
        </p:txBody>
      </p:sp>
      <p:sp>
        <p:nvSpPr>
          <p:cNvPr id="3" name="Content Placeholder 2">
            <a:extLst>
              <a:ext uri="{FF2B5EF4-FFF2-40B4-BE49-F238E27FC236}">
                <a16:creationId xmlns:a16="http://schemas.microsoft.com/office/drawing/2014/main" id="{80C6FB77-8ABA-4B1A-9B16-3317A6A74838}"/>
              </a:ext>
            </a:extLst>
          </p:cNvPr>
          <p:cNvSpPr>
            <a:spLocks noGrp="1"/>
          </p:cNvSpPr>
          <p:nvPr>
            <p:ph idx="1"/>
          </p:nvPr>
        </p:nvSpPr>
        <p:spPr>
          <a:xfrm>
            <a:off x="548640" y="2377440"/>
            <a:ext cx="10549365" cy="4022383"/>
          </a:xfrm>
        </p:spPr>
        <p:txBody>
          <a:bodyPr vert="horz" lIns="91440" tIns="45720" rIns="91440" bIns="45720" rtlCol="0" anchor="t">
            <a:normAutofit/>
          </a:bodyPr>
          <a:lstStyle/>
          <a:p>
            <a:r>
              <a:rPr lang="en-US" sz="2400">
                <a:latin typeface="Calibri"/>
                <a:cs typeface="Calibri"/>
              </a:rPr>
              <a:t>Requires secure documents printed or retrieved for administration</a:t>
            </a:r>
          </a:p>
          <a:p>
            <a:pPr lvl="1"/>
            <a:r>
              <a:rPr lang="en-US" sz="2200">
                <a:latin typeface="Calibri"/>
                <a:cs typeface="Calibri"/>
              </a:rPr>
              <a:t>Scripts are found in the </a:t>
            </a:r>
            <a:r>
              <a:rPr lang="en-US" sz="2200" i="1">
                <a:latin typeface="Calibri"/>
                <a:cs typeface="Calibri"/>
              </a:rPr>
              <a:t>KELPA Screener Test Administration Directions for Session 3</a:t>
            </a:r>
            <a:r>
              <a:rPr lang="en-US" sz="2200">
                <a:latin typeface="Calibri"/>
                <a:cs typeface="Calibri"/>
              </a:rPr>
              <a:t> file on the HELP menu in Educator Portal. All copies must be securely stored (preferably shredded) at the end of testing.</a:t>
            </a:r>
          </a:p>
          <a:p>
            <a:pPr lvl="1"/>
            <a:r>
              <a:rPr lang="en-US" sz="2200">
                <a:latin typeface="Calibri"/>
                <a:cs typeface="Calibri"/>
              </a:rPr>
              <a:t>Students in kindergarten and grade 1 will use a writing booklet for writing items. All copies must be securely stored (preferably shredded) at the end of testing. Writing samples are </a:t>
            </a:r>
            <a:r>
              <a:rPr lang="en-US" sz="2200" b="1">
                <a:latin typeface="Calibri"/>
                <a:cs typeface="Calibri"/>
              </a:rPr>
              <a:t>not</a:t>
            </a:r>
            <a:r>
              <a:rPr lang="en-US" sz="2200">
                <a:latin typeface="Calibri"/>
                <a:cs typeface="Calibri"/>
              </a:rPr>
              <a:t> uploaded to Educator Portal.</a:t>
            </a:r>
          </a:p>
          <a:p>
            <a:pPr marL="0" indent="0">
              <a:buNone/>
            </a:pPr>
            <a:endParaRPr lang="en-US">
              <a:latin typeface="Calibri" panose="020F0502020204030204" pitchFamily="34" charset="0"/>
              <a:cs typeface="Calibri" panose="020F0502020204030204" pitchFamily="34" charset="0"/>
            </a:endParaRPr>
          </a:p>
          <a:p>
            <a:endParaRPr lang="en-US"/>
          </a:p>
        </p:txBody>
      </p:sp>
      <p:pic>
        <p:nvPicPr>
          <p:cNvPr id="5" name="Picture 2">
            <a:extLst>
              <a:ext uri="{FF2B5EF4-FFF2-40B4-BE49-F238E27FC236}">
                <a16:creationId xmlns:a16="http://schemas.microsoft.com/office/drawing/2014/main" id="{073CE0C0-0555-4863-981D-9A9A39F2C6EE}"/>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176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43" y="743395"/>
            <a:ext cx="9365673" cy="914400"/>
          </a:xfrm>
        </p:spPr>
        <p:txBody>
          <a:bodyPr/>
          <a:lstStyle/>
          <a:p>
            <a:r>
              <a:rPr lang="en-US">
                <a:latin typeface="Calibri" panose="020F0502020204030204" pitchFamily="34" charset="0"/>
                <a:cs typeface="Calibri" panose="020F0502020204030204" pitchFamily="34" charset="0"/>
              </a:rPr>
              <a:t>Administering Session 3: Technology &amp; Recording for the Speaking Domain</a:t>
            </a:r>
          </a:p>
        </p:txBody>
      </p:sp>
      <p:sp>
        <p:nvSpPr>
          <p:cNvPr id="3" name="Content Placeholder 2"/>
          <p:cNvSpPr>
            <a:spLocks noGrp="1"/>
          </p:cNvSpPr>
          <p:nvPr>
            <p:ph idx="1"/>
          </p:nvPr>
        </p:nvSpPr>
        <p:spPr>
          <a:xfrm>
            <a:off x="548640" y="2377440"/>
            <a:ext cx="10972800" cy="3927564"/>
          </a:xfrm>
        </p:spPr>
        <p:txBody>
          <a:bodyPr vert="horz" lIns="91440" tIns="45720" rIns="91440" bIns="45720" rtlCol="0" anchor="t">
            <a:normAutofit/>
          </a:bodyPr>
          <a:lstStyle/>
          <a:p>
            <a:r>
              <a:rPr lang="en-US" sz="2400">
                <a:latin typeface="Calibri"/>
                <a:cs typeface="Calibri"/>
              </a:rPr>
              <a:t>To ensure the recording is loud and clear for scoring, students must use a headset with a microphone to record responses. </a:t>
            </a:r>
          </a:p>
          <a:p>
            <a:r>
              <a:rPr lang="en-US" sz="2400">
                <a:latin typeface="Calibri"/>
                <a:cs typeface="Calibri"/>
              </a:rPr>
              <a:t>To download Kite software, visit </a:t>
            </a:r>
            <a:r>
              <a:rPr lang="en-US" sz="2400">
                <a:latin typeface="Calibri"/>
                <a:cs typeface="Calibri"/>
                <a:hlinkClick r:id="rId2"/>
              </a:rPr>
              <a:t>ksassessments.org/kite</a:t>
            </a:r>
            <a:r>
              <a:rPr lang="en-US" sz="2400">
                <a:latin typeface="Calibri"/>
                <a:cs typeface="Calibri"/>
              </a:rPr>
              <a:t>.</a:t>
            </a:r>
          </a:p>
          <a:p>
            <a:endParaRPr lang="en-US" sz="2000"/>
          </a:p>
        </p:txBody>
      </p:sp>
      <p:pic>
        <p:nvPicPr>
          <p:cNvPr id="5" name="Picture 2">
            <a:extLst>
              <a:ext uri="{FF2B5EF4-FFF2-40B4-BE49-F238E27FC236}">
                <a16:creationId xmlns:a16="http://schemas.microsoft.com/office/drawing/2014/main" id="{9627FD0C-BBA3-473E-B198-23D2A1028B23}"/>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029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629885"/>
            <a:ext cx="9144000" cy="914400"/>
          </a:xfrm>
        </p:spPr>
        <p:txBody>
          <a:bodyPr/>
          <a:lstStyle/>
          <a:p>
            <a:r>
              <a:rPr lang="en-US">
                <a:latin typeface="Calibri" panose="020F0502020204030204" pitchFamily="34" charset="0"/>
                <a:cs typeface="Calibri" panose="020F0502020204030204" pitchFamily="34" charset="0"/>
              </a:rPr>
              <a:t>Student Portal Navigation Bar</a:t>
            </a:r>
          </a:p>
        </p:txBody>
      </p:sp>
      <p:sp>
        <p:nvSpPr>
          <p:cNvPr id="5" name="TextBox 4"/>
          <p:cNvSpPr txBox="1"/>
          <p:nvPr/>
        </p:nvSpPr>
        <p:spPr>
          <a:xfrm>
            <a:off x="575047" y="3573391"/>
            <a:ext cx="2746556" cy="2548390"/>
          </a:xfrm>
          <a:prstGeom prst="rect">
            <a:avLst/>
          </a:prstGeom>
          <a:noFill/>
        </p:spPr>
        <p:txBody>
          <a:bodyPr wrap="square" lIns="91440" tIns="45720" rIns="91440" bIns="45720" rtlCol="0" anchor="t">
            <a:spAutoFit/>
          </a:bodyPr>
          <a:lstStyle/>
          <a:p>
            <a:pPr>
              <a:lnSpc>
                <a:spcPct val="95000"/>
              </a:lnSpc>
            </a:pPr>
            <a:r>
              <a:rPr lang="en-US" sz="2400" b="1">
                <a:latin typeface="Calibri" panose="020F0502020204030204" pitchFamily="34" charset="0"/>
                <a:cs typeface="Calibri" panose="020F0502020204030204" pitchFamily="34" charset="0"/>
              </a:rPr>
              <a:t>Answered</a:t>
            </a:r>
            <a:r>
              <a:rPr lang="en-US" sz="2400">
                <a:latin typeface="Calibri" panose="020F0502020204030204" pitchFamily="34" charset="0"/>
                <a:cs typeface="Calibri" panose="020F0502020204030204" pitchFamily="34" charset="0"/>
              </a:rPr>
              <a:t> items appear on a white background with a blue border and a blue dot below the number.</a:t>
            </a:r>
            <a:endParaRPr lang="en-US">
              <a:latin typeface="Calibri" panose="020F0502020204030204" pitchFamily="34" charset="0"/>
              <a:cs typeface="Calibri" panose="020F0502020204030204" pitchFamily="34" charset="0"/>
            </a:endParaRPr>
          </a:p>
          <a:p>
            <a:pPr marL="342900" indent="-342900">
              <a:lnSpc>
                <a:spcPct val="95000"/>
              </a:lnSpc>
              <a:buFont typeface="Arial" panose="020B0604020202020204" pitchFamily="34" charset="0"/>
              <a:buChar char="•"/>
            </a:pPr>
            <a:endParaRPr lang="en-US" sz="2400"/>
          </a:p>
        </p:txBody>
      </p:sp>
      <p:sp>
        <p:nvSpPr>
          <p:cNvPr id="3" name="TextBox 2">
            <a:extLst>
              <a:ext uri="{FF2B5EF4-FFF2-40B4-BE49-F238E27FC236}">
                <a16:creationId xmlns:a16="http://schemas.microsoft.com/office/drawing/2014/main" id="{6785F13C-173D-482A-AB41-E8D169E65458}"/>
              </a:ext>
            </a:extLst>
          </p:cNvPr>
          <p:cNvSpPr txBox="1"/>
          <p:nvPr/>
        </p:nvSpPr>
        <p:spPr>
          <a:xfrm>
            <a:off x="8776975" y="3573875"/>
            <a:ext cx="273909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alibri"/>
                <a:ea typeface="+mn-lt"/>
                <a:cs typeface="Calibri"/>
              </a:rPr>
              <a:t>Unanswered</a:t>
            </a:r>
            <a:r>
              <a:rPr lang="en-US" sz="2400">
                <a:latin typeface="Calibri"/>
                <a:ea typeface="+mn-lt"/>
                <a:cs typeface="Calibri"/>
              </a:rPr>
              <a:t> items appear on a dark background with a white number.</a:t>
            </a:r>
            <a:endParaRPr lang="en-US" sz="2400">
              <a:latin typeface="Calibri"/>
              <a:cs typeface="Calibri"/>
            </a:endParaRPr>
          </a:p>
        </p:txBody>
      </p:sp>
      <p:pic>
        <p:nvPicPr>
          <p:cNvPr id="11" name="Picture 11">
            <a:extLst>
              <a:ext uri="{FF2B5EF4-FFF2-40B4-BE49-F238E27FC236}">
                <a16:creationId xmlns:a16="http://schemas.microsoft.com/office/drawing/2014/main" id="{605EFAD1-5873-E89E-7110-D359A1910128}"/>
              </a:ext>
            </a:extLst>
          </p:cNvPr>
          <p:cNvPicPr>
            <a:picLocks noChangeAspect="1"/>
          </p:cNvPicPr>
          <p:nvPr/>
        </p:nvPicPr>
        <p:blipFill>
          <a:blip r:embed="rId2"/>
          <a:stretch>
            <a:fillRect/>
          </a:stretch>
        </p:blipFill>
        <p:spPr>
          <a:xfrm>
            <a:off x="1524000" y="2407396"/>
            <a:ext cx="9720942" cy="660725"/>
          </a:xfrm>
          <a:prstGeom prst="rect">
            <a:avLst/>
          </a:prstGeom>
        </p:spPr>
      </p:pic>
      <p:sp>
        <p:nvSpPr>
          <p:cNvPr id="13" name="TextBox 12">
            <a:extLst>
              <a:ext uri="{FF2B5EF4-FFF2-40B4-BE49-F238E27FC236}">
                <a16:creationId xmlns:a16="http://schemas.microsoft.com/office/drawing/2014/main" id="{9233ECD5-D36B-B5BF-F27D-A72321F13DE7}"/>
              </a:ext>
            </a:extLst>
          </p:cNvPr>
          <p:cNvSpPr txBox="1"/>
          <p:nvPr/>
        </p:nvSpPr>
        <p:spPr>
          <a:xfrm>
            <a:off x="3231161" y="3573390"/>
            <a:ext cx="2746556" cy="2197525"/>
          </a:xfrm>
          <a:prstGeom prst="rect">
            <a:avLst/>
          </a:prstGeom>
          <a:noFill/>
        </p:spPr>
        <p:txBody>
          <a:bodyPr wrap="square" lIns="91440" tIns="45720" rIns="91440" bIns="45720" rtlCol="0" anchor="t">
            <a:spAutoFit/>
          </a:bodyPr>
          <a:lstStyle/>
          <a:p>
            <a:pPr>
              <a:lnSpc>
                <a:spcPct val="95000"/>
              </a:lnSpc>
            </a:pPr>
            <a:r>
              <a:rPr lang="en-US" sz="2400" b="1">
                <a:latin typeface="Calibri"/>
                <a:cs typeface="Calibri"/>
              </a:rPr>
              <a:t>Unanswered flagged </a:t>
            </a:r>
            <a:r>
              <a:rPr lang="en-US" sz="2400">
                <a:latin typeface="Calibri"/>
                <a:cs typeface="Calibri"/>
              </a:rPr>
              <a:t>items </a:t>
            </a:r>
            <a:endParaRPr lang="en-US"/>
          </a:p>
          <a:p>
            <a:pPr>
              <a:lnSpc>
                <a:spcPct val="95000"/>
              </a:lnSpc>
            </a:pPr>
            <a:r>
              <a:rPr lang="en-US" sz="2400">
                <a:latin typeface="Calibri"/>
                <a:cs typeface="Calibri"/>
              </a:rPr>
              <a:t>appear on a white background with a red flag.</a:t>
            </a:r>
            <a:endParaRPr lang="en-US"/>
          </a:p>
          <a:p>
            <a:pPr marL="342900" indent="-342900">
              <a:lnSpc>
                <a:spcPct val="95000"/>
              </a:lnSpc>
              <a:buFont typeface="Arial" panose="020B0604020202020204" pitchFamily="34" charset="0"/>
              <a:buChar char="•"/>
            </a:pPr>
            <a:endParaRPr lang="en-US" sz="2400"/>
          </a:p>
        </p:txBody>
      </p:sp>
      <p:sp>
        <p:nvSpPr>
          <p:cNvPr id="14" name="TextBox 13">
            <a:extLst>
              <a:ext uri="{FF2B5EF4-FFF2-40B4-BE49-F238E27FC236}">
                <a16:creationId xmlns:a16="http://schemas.microsoft.com/office/drawing/2014/main" id="{A2F6114C-5909-3E87-00D4-4ACE74D3B6C9}"/>
              </a:ext>
            </a:extLst>
          </p:cNvPr>
          <p:cNvSpPr txBox="1"/>
          <p:nvPr/>
        </p:nvSpPr>
        <p:spPr>
          <a:xfrm>
            <a:off x="5974361" y="3573390"/>
            <a:ext cx="2746556" cy="2548390"/>
          </a:xfrm>
          <a:prstGeom prst="rect">
            <a:avLst/>
          </a:prstGeom>
          <a:noFill/>
        </p:spPr>
        <p:txBody>
          <a:bodyPr wrap="square" lIns="91440" tIns="45720" rIns="91440" bIns="45720" rtlCol="0" anchor="t">
            <a:spAutoFit/>
          </a:bodyPr>
          <a:lstStyle/>
          <a:p>
            <a:pPr>
              <a:lnSpc>
                <a:spcPct val="95000"/>
              </a:lnSpc>
            </a:pPr>
            <a:r>
              <a:rPr lang="en-US" sz="2400" b="1">
                <a:latin typeface="Calibri"/>
                <a:cs typeface="Calibri"/>
              </a:rPr>
              <a:t>Answered flagged items </a:t>
            </a:r>
            <a:r>
              <a:rPr lang="en-US" sz="2400">
                <a:latin typeface="Calibri"/>
                <a:cs typeface="Calibri"/>
              </a:rPr>
              <a:t>appear on a white background with a blue border,  blue dot, and a blue flag.</a:t>
            </a:r>
            <a:endParaRPr lang="en-US">
              <a:latin typeface="Calibri"/>
              <a:cs typeface="Calibri"/>
            </a:endParaRPr>
          </a:p>
          <a:p>
            <a:pPr marL="342900" indent="-342900">
              <a:lnSpc>
                <a:spcPct val="95000"/>
              </a:lnSpc>
              <a:buFont typeface="Arial" panose="020B0604020202020204" pitchFamily="34" charset="0"/>
              <a:buChar char="•"/>
            </a:pPr>
            <a:endParaRPr lang="en-US" sz="2400"/>
          </a:p>
        </p:txBody>
      </p:sp>
      <p:cxnSp>
        <p:nvCxnSpPr>
          <p:cNvPr id="15" name="Straight Arrow Connector 14">
            <a:extLst>
              <a:ext uri="{FF2B5EF4-FFF2-40B4-BE49-F238E27FC236}">
                <a16:creationId xmlns:a16="http://schemas.microsoft.com/office/drawing/2014/main" id="{BA740648-2423-4F4A-E6F6-5C29B2F68906}"/>
              </a:ext>
            </a:extLst>
          </p:cNvPr>
          <p:cNvCxnSpPr/>
          <p:nvPr/>
        </p:nvCxnSpPr>
        <p:spPr>
          <a:xfrm flipV="1">
            <a:off x="1915886" y="2775858"/>
            <a:ext cx="1426028" cy="849084"/>
          </a:xfrm>
          <a:prstGeom prst="straightConnector1">
            <a:avLst/>
          </a:prstGeom>
          <a:ln w="57150">
            <a:solidFill>
              <a:srgbClr val="8C1727"/>
            </a:solidFill>
            <a:tailEnd type="triangle"/>
          </a:ln>
        </p:spPr>
        <p:style>
          <a:lnRef idx="2">
            <a:schemeClr val="accent4"/>
          </a:lnRef>
          <a:fillRef idx="0">
            <a:schemeClr val="accent4"/>
          </a:fillRef>
          <a:effectRef idx="1">
            <a:schemeClr val="accent4"/>
          </a:effectRef>
          <a:fontRef idx="minor">
            <a:schemeClr val="tx1"/>
          </a:fontRef>
        </p:style>
      </p:cxnSp>
      <p:cxnSp>
        <p:nvCxnSpPr>
          <p:cNvPr id="16" name="Straight Arrow Connector 15">
            <a:extLst>
              <a:ext uri="{FF2B5EF4-FFF2-40B4-BE49-F238E27FC236}">
                <a16:creationId xmlns:a16="http://schemas.microsoft.com/office/drawing/2014/main" id="{18014153-CDB5-539B-30D1-2F67BC9F7998}"/>
              </a:ext>
            </a:extLst>
          </p:cNvPr>
          <p:cNvCxnSpPr>
            <a:cxnSpLocks/>
          </p:cNvCxnSpPr>
          <p:nvPr/>
        </p:nvCxnSpPr>
        <p:spPr>
          <a:xfrm flipV="1">
            <a:off x="4103914" y="2862944"/>
            <a:ext cx="2144486" cy="761998"/>
          </a:xfrm>
          <a:prstGeom prst="straightConnector1">
            <a:avLst/>
          </a:prstGeom>
          <a:ln w="57150">
            <a:solidFill>
              <a:srgbClr val="8C1727"/>
            </a:solidFill>
            <a:tailEnd type="triangle"/>
          </a:ln>
        </p:spPr>
        <p:style>
          <a:lnRef idx="2">
            <a:schemeClr val="accent4"/>
          </a:lnRef>
          <a:fillRef idx="0">
            <a:schemeClr val="accent4"/>
          </a:fillRef>
          <a:effectRef idx="1">
            <a:schemeClr val="accent4"/>
          </a:effectRef>
          <a:fontRef idx="minor">
            <a:schemeClr val="tx1"/>
          </a:fontRef>
        </p:style>
      </p:cxnSp>
      <p:cxnSp>
        <p:nvCxnSpPr>
          <p:cNvPr id="17" name="Straight Arrow Connector 16">
            <a:extLst>
              <a:ext uri="{FF2B5EF4-FFF2-40B4-BE49-F238E27FC236}">
                <a16:creationId xmlns:a16="http://schemas.microsoft.com/office/drawing/2014/main" id="{E7B9C278-4B7F-B7B9-D990-315F6753FD91}"/>
              </a:ext>
            </a:extLst>
          </p:cNvPr>
          <p:cNvCxnSpPr>
            <a:cxnSpLocks/>
          </p:cNvCxnSpPr>
          <p:nvPr/>
        </p:nvCxnSpPr>
        <p:spPr>
          <a:xfrm flipV="1">
            <a:off x="7173685" y="2950028"/>
            <a:ext cx="1088572" cy="664028"/>
          </a:xfrm>
          <a:prstGeom prst="straightConnector1">
            <a:avLst/>
          </a:prstGeom>
          <a:ln w="57150">
            <a:solidFill>
              <a:srgbClr val="8C1727"/>
            </a:solidFill>
            <a:tailEnd type="triangle"/>
          </a:ln>
        </p:spPr>
        <p:style>
          <a:lnRef idx="2">
            <a:schemeClr val="accent4"/>
          </a:lnRef>
          <a:fillRef idx="0">
            <a:schemeClr val="accent4"/>
          </a:fillRef>
          <a:effectRef idx="1">
            <a:schemeClr val="accent4"/>
          </a:effectRef>
          <a:fontRef idx="minor">
            <a:schemeClr val="tx1"/>
          </a:fontRef>
        </p:style>
      </p:cxnSp>
      <p:cxnSp>
        <p:nvCxnSpPr>
          <p:cNvPr id="18" name="Straight Arrow Connector 17">
            <a:extLst>
              <a:ext uri="{FF2B5EF4-FFF2-40B4-BE49-F238E27FC236}">
                <a16:creationId xmlns:a16="http://schemas.microsoft.com/office/drawing/2014/main" id="{5030826D-8618-4E51-85F6-8E9E0CE4F260}"/>
              </a:ext>
            </a:extLst>
          </p:cNvPr>
          <p:cNvCxnSpPr>
            <a:cxnSpLocks/>
          </p:cNvCxnSpPr>
          <p:nvPr/>
        </p:nvCxnSpPr>
        <p:spPr>
          <a:xfrm flipH="1" flipV="1">
            <a:off x="9176657" y="2982685"/>
            <a:ext cx="609600" cy="642256"/>
          </a:xfrm>
          <a:prstGeom prst="straightConnector1">
            <a:avLst/>
          </a:prstGeom>
          <a:ln w="57150">
            <a:solidFill>
              <a:srgbClr val="8C1727"/>
            </a:solidFill>
            <a:tailEnd type="triangle"/>
          </a:ln>
        </p:spPr>
        <p:style>
          <a:lnRef idx="2">
            <a:schemeClr val="accent4"/>
          </a:lnRef>
          <a:fillRef idx="0">
            <a:schemeClr val="accent4"/>
          </a:fillRef>
          <a:effectRef idx="1">
            <a:schemeClr val="accent4"/>
          </a:effectRef>
          <a:fontRef idx="minor">
            <a:schemeClr val="tx1"/>
          </a:fontRef>
        </p:style>
      </p:cxnSp>
      <p:pic>
        <p:nvPicPr>
          <p:cNvPr id="19" name="Picture 2">
            <a:extLst>
              <a:ext uri="{FF2B5EF4-FFF2-40B4-BE49-F238E27FC236}">
                <a16:creationId xmlns:a16="http://schemas.microsoft.com/office/drawing/2014/main" id="{AB1B0B31-10A0-466F-BE33-9AF02F354F02}"/>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35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74279" y="2294313"/>
            <a:ext cx="10490198" cy="3416300"/>
          </a:xfrm>
        </p:spPr>
        <p:txBody>
          <a:bodyPr vert="horz" lIns="91440" tIns="45720" rIns="91440" bIns="45720" rtlCol="0" anchor="t">
            <a:normAutofit/>
          </a:bodyPr>
          <a:lstStyle/>
          <a:p>
            <a:r>
              <a:rPr lang="en-US" sz="2400">
                <a:latin typeface="Calibri"/>
                <a:cs typeface="Calibri"/>
              </a:rPr>
              <a:t>Teachers must verify that all items have been answered (blue dots) via the Review/End screen in Student Portal before a student ends and exits a session.</a:t>
            </a:r>
          </a:p>
        </p:txBody>
      </p:sp>
      <p:pic>
        <p:nvPicPr>
          <p:cNvPr id="7" name="Picture 6"/>
          <p:cNvPicPr preferRelativeResize="0">
            <a:picLocks noChangeAspect="1"/>
          </p:cNvPicPr>
          <p:nvPr/>
        </p:nvPicPr>
        <p:blipFill rotWithShape="1">
          <a:blip r:embed="rId2"/>
          <a:srcRect l="9455" t="3420" r="9775" b="18757"/>
          <a:stretch/>
        </p:blipFill>
        <p:spPr bwMode="auto">
          <a:xfrm>
            <a:off x="3018712" y="3192180"/>
            <a:ext cx="6154577" cy="3333080"/>
          </a:xfrm>
          <a:prstGeom prst="rect">
            <a:avLst/>
          </a:prstGeom>
          <a:ln w="28575">
            <a:solidFill>
              <a:schemeClr val="tx1"/>
            </a:solidFill>
          </a:ln>
          <a:extLst>
            <a:ext uri="{53640926-AAD7-44D8-BBD7-CCE9431645EC}">
              <a14:shadowObscured xmlns:a14="http://schemas.microsoft.com/office/drawing/2010/main"/>
            </a:ext>
          </a:extLst>
        </p:spPr>
      </p:pic>
      <p:sp>
        <p:nvSpPr>
          <p:cNvPr id="9" name="Title 1"/>
          <p:cNvSpPr txBox="1">
            <a:spLocks/>
          </p:cNvSpPr>
          <p:nvPr/>
        </p:nvSpPr>
        <p:spPr bwMode="gray">
          <a:xfrm>
            <a:off x="724395" y="607060"/>
            <a:ext cx="9144000" cy="9144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Calibri" panose="020F0502020204030204" pitchFamily="34" charset="0"/>
                <a:cs typeface="Calibri" panose="020F0502020204030204" pitchFamily="34" charset="0"/>
              </a:rPr>
              <a:t>Student Portal Review/End Screen</a:t>
            </a:r>
          </a:p>
        </p:txBody>
      </p:sp>
      <p:pic>
        <p:nvPicPr>
          <p:cNvPr id="6" name="Picture 2">
            <a:extLst>
              <a:ext uri="{FF2B5EF4-FFF2-40B4-BE49-F238E27FC236}">
                <a16:creationId xmlns:a16="http://schemas.microsoft.com/office/drawing/2014/main" id="{E56115AB-F5CC-404A-9EF8-1169CFD10D0E}"/>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86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61" y="707092"/>
            <a:ext cx="8761413" cy="706964"/>
          </a:xfrm>
        </p:spPr>
        <p:txBody>
          <a:bodyPr vert="horz" lIns="91440" tIns="45720" rIns="91440" bIns="45720" rtlCol="0" anchor="ctr">
            <a:normAutofit/>
          </a:bodyPr>
          <a:lstStyle/>
          <a:p>
            <a:r>
              <a:rPr lang="en-US">
                <a:latin typeface="Calibri"/>
                <a:cs typeface="Calibri"/>
              </a:rPr>
              <a:t>Student Portal End Messages</a:t>
            </a:r>
            <a:endParaRPr lang="en-US">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548640" y="2377440"/>
            <a:ext cx="10546708" cy="3416300"/>
          </a:xfrm>
        </p:spPr>
        <p:txBody>
          <a:bodyPr vert="horz" lIns="91440" tIns="45720" rIns="91440" bIns="45720" rtlCol="0" anchor="t">
            <a:normAutofit/>
          </a:bodyPr>
          <a:lstStyle/>
          <a:p>
            <a:r>
              <a:rPr lang="en-US" sz="2400">
                <a:latin typeface="Calibri"/>
                <a:cs typeface="Calibri"/>
              </a:rPr>
              <a:t>Click </a:t>
            </a:r>
            <a:r>
              <a:rPr lang="en-US" sz="2400" b="1">
                <a:latin typeface="Calibri"/>
                <a:cs typeface="Calibri"/>
              </a:rPr>
              <a:t>END</a:t>
            </a:r>
            <a:r>
              <a:rPr lang="en-US" sz="2400">
                <a:latin typeface="Calibri"/>
                <a:cs typeface="Calibri"/>
              </a:rPr>
              <a:t>, and a message appears telling the student to continue to the next session, or that the student has completed KELPA Screener. </a:t>
            </a:r>
            <a:endParaRPr lang="en-US" sz="2400">
              <a:latin typeface="Calibri" panose="020F0502020204030204" pitchFamily="34" charset="0"/>
              <a:cs typeface="Calibri" panose="020F0502020204030204" pitchFamily="34" charset="0"/>
            </a:endParaRPr>
          </a:p>
        </p:txBody>
      </p:sp>
      <p:pic>
        <p:nvPicPr>
          <p:cNvPr id="16" name="Picture 15"/>
          <p:cNvPicPr preferRelativeResize="0">
            <a:picLocks noChangeAspect="1"/>
          </p:cNvPicPr>
          <p:nvPr/>
        </p:nvPicPr>
        <p:blipFill>
          <a:blip r:embed="rId2"/>
          <a:stretch>
            <a:fillRect/>
          </a:stretch>
        </p:blipFill>
        <p:spPr>
          <a:xfrm>
            <a:off x="764161" y="3577970"/>
            <a:ext cx="4803834" cy="1433161"/>
          </a:xfrm>
          <a:prstGeom prst="rect">
            <a:avLst/>
          </a:prstGeom>
          <a:ln>
            <a:solidFill>
              <a:schemeClr val="tx1"/>
            </a:solidFill>
          </a:ln>
        </p:spPr>
      </p:pic>
      <p:pic>
        <p:nvPicPr>
          <p:cNvPr id="17" name="Picture 16"/>
          <p:cNvPicPr preferRelativeResize="0">
            <a:picLocks noChangeAspect="1"/>
          </p:cNvPicPr>
          <p:nvPr/>
        </p:nvPicPr>
        <p:blipFill>
          <a:blip r:embed="rId3"/>
          <a:stretch>
            <a:fillRect/>
          </a:stretch>
        </p:blipFill>
        <p:spPr>
          <a:xfrm>
            <a:off x="6092218" y="3575668"/>
            <a:ext cx="4959690" cy="1435463"/>
          </a:xfrm>
          <a:prstGeom prst="rect">
            <a:avLst/>
          </a:prstGeom>
          <a:ln>
            <a:solidFill>
              <a:schemeClr val="tx1"/>
            </a:solidFill>
          </a:ln>
        </p:spPr>
      </p:pic>
      <p:sp>
        <p:nvSpPr>
          <p:cNvPr id="3" name="TextBox 2">
            <a:extLst>
              <a:ext uri="{FF2B5EF4-FFF2-40B4-BE49-F238E27FC236}">
                <a16:creationId xmlns:a16="http://schemas.microsoft.com/office/drawing/2014/main" id="{F8D36530-53FA-3DAE-4191-C2ED773CE1E9}"/>
              </a:ext>
            </a:extLst>
          </p:cNvPr>
          <p:cNvSpPr txBox="1"/>
          <p:nvPr/>
        </p:nvSpPr>
        <p:spPr>
          <a:xfrm>
            <a:off x="5604328" y="4107542"/>
            <a:ext cx="4481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or</a:t>
            </a:r>
          </a:p>
        </p:txBody>
      </p:sp>
      <p:pic>
        <p:nvPicPr>
          <p:cNvPr id="8" name="Picture 2">
            <a:extLst>
              <a:ext uri="{FF2B5EF4-FFF2-40B4-BE49-F238E27FC236}">
                <a16:creationId xmlns:a16="http://schemas.microsoft.com/office/drawing/2014/main" id="{863A041B-EE3D-4CA9-AC06-2D90561051FD}"/>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7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87BA4-7D86-4B68-A487-08DB62D21091}"/>
              </a:ext>
            </a:extLst>
          </p:cNvPr>
          <p:cNvSpPr>
            <a:spLocks noGrp="1"/>
          </p:cNvSpPr>
          <p:nvPr>
            <p:ph type="title"/>
          </p:nvPr>
        </p:nvSpPr>
        <p:spPr>
          <a:xfrm>
            <a:off x="718884" y="787800"/>
            <a:ext cx="9459259" cy="706964"/>
          </a:xfrm>
        </p:spPr>
        <p:txBody>
          <a:bodyPr/>
          <a:lstStyle/>
          <a:p>
            <a:r>
              <a:rPr lang="en-US">
                <a:latin typeface="Calibri" panose="020F0502020204030204" pitchFamily="34" charset="0"/>
                <a:cs typeface="Calibri" panose="020F0502020204030204" pitchFamily="34" charset="0"/>
              </a:rPr>
              <a:t>Troubleshoot with the </a:t>
            </a:r>
            <a:r>
              <a:rPr lang="en-US" i="1">
                <a:latin typeface="Calibri" panose="020F0502020204030204" pitchFamily="34" charset="0"/>
                <a:cs typeface="Calibri" panose="020F0502020204030204" pitchFamily="34" charset="0"/>
              </a:rPr>
              <a:t>KELPA Screener Manual </a:t>
            </a:r>
            <a:r>
              <a:rPr lang="en-US">
                <a:latin typeface="Calibri" panose="020F0502020204030204" pitchFamily="34" charset="0"/>
                <a:cs typeface="Calibri" panose="020F0502020204030204" pitchFamily="34" charset="0"/>
              </a:rPr>
              <a:t>when…</a:t>
            </a:r>
          </a:p>
        </p:txBody>
      </p:sp>
      <p:sp>
        <p:nvSpPr>
          <p:cNvPr id="3" name="Content Placeholder 2">
            <a:extLst>
              <a:ext uri="{FF2B5EF4-FFF2-40B4-BE49-F238E27FC236}">
                <a16:creationId xmlns:a16="http://schemas.microsoft.com/office/drawing/2014/main" id="{24972CF6-93A9-450D-927B-4A8C378ABE7B}"/>
              </a:ext>
            </a:extLst>
          </p:cNvPr>
          <p:cNvSpPr>
            <a:spLocks noGrp="1"/>
          </p:cNvSpPr>
          <p:nvPr>
            <p:ph idx="1"/>
          </p:nvPr>
        </p:nvSpPr>
        <p:spPr>
          <a:xfrm>
            <a:off x="427513" y="2377440"/>
            <a:ext cx="11293432" cy="4254500"/>
          </a:xfrm>
        </p:spPr>
        <p:txBody>
          <a:bodyPr vert="horz" lIns="91440" tIns="45720" rIns="91440" bIns="45720" rtlCol="0" anchor="t">
            <a:normAutofit lnSpcReduction="10000"/>
          </a:bodyPr>
          <a:lstStyle/>
          <a:p>
            <a:r>
              <a:rPr lang="en-US" sz="2400">
                <a:latin typeface="Calibri"/>
                <a:cs typeface="Calibri"/>
              </a:rPr>
              <a:t>the test administrator is unable to view the End messages to determine if a student’s test session is complete.</a:t>
            </a:r>
          </a:p>
          <a:p>
            <a:pPr lvl="1"/>
            <a:r>
              <a:rPr lang="en-US" sz="2200">
                <a:latin typeface="Calibri" panose="020F0502020204030204" pitchFamily="34" charset="0"/>
                <a:cs typeface="Calibri" panose="020F0502020204030204" pitchFamily="34" charset="0"/>
              </a:rPr>
              <a:t>First, check a student’s Student Portal test-selection screen to see if the next session appears. </a:t>
            </a:r>
          </a:p>
          <a:p>
            <a:pPr lvl="1"/>
            <a:r>
              <a:rPr lang="en-US" sz="2200">
                <a:latin typeface="Calibri" panose="020F0502020204030204" pitchFamily="34" charset="0"/>
                <a:cs typeface="Calibri" panose="020F0502020204030204" pitchFamily="34" charset="0"/>
              </a:rPr>
              <a:t>Second, look in Educator Portal under the REPORTS menu or under the MANAGE TESTS menu in TEST COORDINATION menu. </a:t>
            </a:r>
          </a:p>
          <a:p>
            <a:r>
              <a:rPr lang="en-US" sz="2400">
                <a:latin typeface="Calibri"/>
                <a:cs typeface="Calibri"/>
              </a:rPr>
              <a:t>a student has omitted items or did not finish a test session because of illness, time constraints, or other factors.</a:t>
            </a:r>
            <a:endParaRPr lang="en-US" sz="2400">
              <a:latin typeface="Calibri" panose="020F0502020204030204" pitchFamily="34" charset="0"/>
              <a:cs typeface="Calibri" panose="020F0502020204030204" pitchFamily="34" charset="0"/>
            </a:endParaRPr>
          </a:p>
          <a:p>
            <a:r>
              <a:rPr lang="en-US" sz="2400">
                <a:latin typeface="Calibri"/>
                <a:cs typeface="Calibri"/>
              </a:rPr>
              <a:t>a session needs to be reactivated.</a:t>
            </a:r>
          </a:p>
          <a:p>
            <a:r>
              <a:rPr lang="en-US" sz="2400">
                <a:latin typeface="Calibri"/>
                <a:cs typeface="Calibri"/>
              </a:rPr>
              <a:t>the test administrator needs to monitor student testing status in Educator Portal.</a:t>
            </a:r>
          </a:p>
          <a:p>
            <a:pPr lvl="1"/>
            <a:endParaRPr lang="en-US"/>
          </a:p>
        </p:txBody>
      </p:sp>
      <p:pic>
        <p:nvPicPr>
          <p:cNvPr id="5" name="Picture 2">
            <a:extLst>
              <a:ext uri="{FF2B5EF4-FFF2-40B4-BE49-F238E27FC236}">
                <a16:creationId xmlns:a16="http://schemas.microsoft.com/office/drawing/2014/main" id="{D87B00BE-C58D-4F38-9BBB-D57D52B95A6B}"/>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594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44" y="612767"/>
            <a:ext cx="9144000" cy="914400"/>
          </a:xfrm>
        </p:spPr>
        <p:txBody>
          <a:bodyPr/>
          <a:lstStyle/>
          <a:p>
            <a:r>
              <a:rPr lang="en-US">
                <a:latin typeface="Calibri" panose="020F0502020204030204" pitchFamily="34" charset="0"/>
                <a:cs typeface="Calibri" panose="020F0502020204030204" pitchFamily="34" charset="0"/>
              </a:rPr>
              <a:t>Welcome</a:t>
            </a:r>
          </a:p>
        </p:txBody>
      </p:sp>
      <p:sp>
        <p:nvSpPr>
          <p:cNvPr id="3" name="Content Placeholder 2"/>
          <p:cNvSpPr>
            <a:spLocks noGrp="1"/>
          </p:cNvSpPr>
          <p:nvPr>
            <p:ph idx="1"/>
          </p:nvPr>
        </p:nvSpPr>
        <p:spPr>
          <a:xfrm>
            <a:off x="548640" y="2377440"/>
            <a:ext cx="10763794" cy="1805533"/>
          </a:xfrm>
        </p:spPr>
        <p:txBody>
          <a:bodyPr vert="horz" lIns="91440" tIns="45720" rIns="91440" bIns="45720" rtlCol="0" anchor="t">
            <a:normAutofit lnSpcReduction="10000"/>
          </a:bodyPr>
          <a:lstStyle/>
          <a:p>
            <a:r>
              <a:rPr lang="en-US" sz="2400">
                <a:latin typeface="Calibri"/>
                <a:cs typeface="Calibri"/>
              </a:rPr>
              <a:t>Julie Ewing</a:t>
            </a:r>
            <a:endParaRPr lang="en-US"/>
          </a:p>
          <a:p>
            <a:pPr lvl="1"/>
            <a:r>
              <a:rPr lang="en-US" sz="2200">
                <a:latin typeface="Calibri"/>
                <a:cs typeface="Calibri"/>
              </a:rPr>
              <a:t>Assessment Coordinator</a:t>
            </a:r>
            <a:endParaRPr lang="en-US">
              <a:latin typeface="Century Gothic" panose="020B0502020202020204"/>
              <a:cs typeface="Calibri"/>
            </a:endParaRPr>
          </a:p>
          <a:p>
            <a:pPr lvl="1"/>
            <a:r>
              <a:rPr lang="en-US" sz="2200">
                <a:latin typeface="Calibri"/>
                <a:cs typeface="Calibri"/>
              </a:rPr>
              <a:t>Kansas Department of Education (KSDE)</a:t>
            </a:r>
            <a:endParaRPr lang="en-US">
              <a:latin typeface="Century Gothic" panose="020B0502020202020204"/>
              <a:cs typeface="Calibri"/>
            </a:endParaRPr>
          </a:p>
          <a:p>
            <a:pPr lvl="1"/>
            <a:r>
              <a:rPr lang="en-US" sz="2200">
                <a:latin typeface="Calibri"/>
                <a:cs typeface="Calibri"/>
              </a:rPr>
              <a:t>Email: jewing@ksde.org</a:t>
            </a:r>
            <a:endParaRPr lang="en-US"/>
          </a:p>
          <a:p>
            <a:endParaRPr lang="en-US" sz="2400">
              <a:latin typeface="Calibri" panose="020F0502020204030204" pitchFamily="34" charset="0"/>
              <a:cs typeface="Calibri" panose="020F0502020204030204" pitchFamily="34" charset="0"/>
            </a:endParaRPr>
          </a:p>
          <a:p>
            <a:pPr marL="457200" lvl="1" indent="0">
              <a:buNone/>
            </a:pPr>
            <a:endParaRPr lang="en-US" sz="3200"/>
          </a:p>
          <a:p>
            <a:pPr marL="0" indent="0">
              <a:buNone/>
            </a:pPr>
            <a:endParaRPr lang="en-US"/>
          </a:p>
        </p:txBody>
      </p:sp>
      <p:pic>
        <p:nvPicPr>
          <p:cNvPr id="5" name="Picture 2">
            <a:extLst>
              <a:ext uri="{FF2B5EF4-FFF2-40B4-BE49-F238E27FC236}">
                <a16:creationId xmlns:a16="http://schemas.microsoft.com/office/drawing/2014/main" id="{AF59AD4D-8D52-4215-B67A-E1E703B69800}"/>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063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76079" y="1209884"/>
            <a:ext cx="9639842" cy="2598530"/>
          </a:xfrm>
        </p:spPr>
        <p:txBody>
          <a:bodyPr vert="horz" lIns="91440" tIns="45720" rIns="91440" bIns="45720" rtlCol="0" anchor="b">
            <a:normAutofit/>
          </a:bodyPr>
          <a:lstStyle/>
          <a:p>
            <a:pPr algn="ctr"/>
            <a:r>
              <a:rPr lang="en-US" sz="5400" b="0" i="0" kern="1200">
                <a:solidFill>
                  <a:schemeClr val="bg2"/>
                </a:solidFill>
                <a:latin typeface="Calibri" panose="020F0502020204030204" pitchFamily="34" charset="0"/>
                <a:cs typeface="Calibri" panose="020F0502020204030204" pitchFamily="34" charset="0"/>
              </a:rPr>
              <a:t>Part 4: Scoring</a:t>
            </a:r>
          </a:p>
        </p:txBody>
      </p:sp>
      <p:pic>
        <p:nvPicPr>
          <p:cNvPr id="18" name="Picture 2">
            <a:extLst>
              <a:ext uri="{FF2B5EF4-FFF2-40B4-BE49-F238E27FC236}">
                <a16:creationId xmlns:a16="http://schemas.microsoft.com/office/drawing/2014/main" id="{E13573E3-0E6A-4821-89FA-A6858CDB3537}"/>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27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AC1CB-1E3C-496C-8C45-EA4AB5506B4B}"/>
              </a:ext>
            </a:extLst>
          </p:cNvPr>
          <p:cNvSpPr>
            <a:spLocks noGrp="1"/>
          </p:cNvSpPr>
          <p:nvPr>
            <p:ph type="title"/>
          </p:nvPr>
        </p:nvSpPr>
        <p:spPr>
          <a:xfrm>
            <a:off x="763067" y="736162"/>
            <a:ext cx="8761413" cy="706964"/>
          </a:xfrm>
        </p:spPr>
        <p:txBody>
          <a:bodyPr/>
          <a:lstStyle/>
          <a:p>
            <a:r>
              <a:rPr lang="en-US">
                <a:latin typeface="Calibri"/>
                <a:cs typeface="Calibri"/>
              </a:rPr>
              <a:t>Who Can Score</a:t>
            </a:r>
            <a:endParaRPr lang="en-US">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73F2E8-1D1E-4B4F-BC2B-966F883011FD}"/>
              </a:ext>
            </a:extLst>
          </p:cNvPr>
          <p:cNvSpPr>
            <a:spLocks noGrp="1"/>
          </p:cNvSpPr>
          <p:nvPr>
            <p:ph idx="1"/>
          </p:nvPr>
        </p:nvSpPr>
        <p:spPr>
          <a:xfrm>
            <a:off x="548640" y="2377440"/>
            <a:ext cx="10544958" cy="4116789"/>
          </a:xfrm>
        </p:spPr>
        <p:txBody>
          <a:bodyPr vert="horz" lIns="91440" tIns="45720" rIns="91440" bIns="45720" rtlCol="0" anchor="t">
            <a:noAutofit/>
          </a:bodyPr>
          <a:lstStyle/>
          <a:p>
            <a:r>
              <a:rPr lang="en-US" sz="2400">
                <a:latin typeface="Calibri"/>
                <a:cs typeface="Calibri"/>
              </a:rPr>
              <a:t>Session 3 items must be hand scored locally by educators. </a:t>
            </a:r>
            <a:endParaRPr lang="en-US" sz="2400"/>
          </a:p>
          <a:p>
            <a:pPr lvl="1"/>
            <a:r>
              <a:rPr lang="en-US" sz="2200">
                <a:latin typeface="Calibri"/>
                <a:cs typeface="Calibri"/>
              </a:rPr>
              <a:t>Educators associated with the student’s registration are assigned as scorers.</a:t>
            </a:r>
          </a:p>
          <a:p>
            <a:pPr lvl="1"/>
            <a:r>
              <a:rPr lang="en-US" sz="2200">
                <a:latin typeface="Calibri"/>
                <a:cs typeface="Calibri"/>
              </a:rPr>
              <a:t>Users with the roles of District Test Coordinator, District User, Building Test Coordinator, or Building User may also score Session 3.</a:t>
            </a:r>
          </a:p>
        </p:txBody>
      </p:sp>
      <p:pic>
        <p:nvPicPr>
          <p:cNvPr id="5" name="Picture 2">
            <a:extLst>
              <a:ext uri="{FF2B5EF4-FFF2-40B4-BE49-F238E27FC236}">
                <a16:creationId xmlns:a16="http://schemas.microsoft.com/office/drawing/2014/main" id="{D4D2D5A9-55CA-4C0B-8A6F-BC58AD3EE6C8}"/>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401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3D188-E872-4FE5-BD54-1EB691215E3F}"/>
              </a:ext>
            </a:extLst>
          </p:cNvPr>
          <p:cNvSpPr>
            <a:spLocks noGrp="1"/>
          </p:cNvSpPr>
          <p:nvPr>
            <p:ph type="title"/>
          </p:nvPr>
        </p:nvSpPr>
        <p:spPr>
          <a:xfrm>
            <a:off x="703691" y="688340"/>
            <a:ext cx="9326959" cy="706964"/>
          </a:xfrm>
        </p:spPr>
        <p:txBody>
          <a:bodyPr/>
          <a:lstStyle/>
          <a:p>
            <a:r>
              <a:rPr lang="en-US">
                <a:latin typeface="Calibri" panose="020F0502020204030204" pitchFamily="34" charset="0"/>
                <a:cs typeface="Calibri" panose="020F0502020204030204" pitchFamily="34" charset="0"/>
              </a:rPr>
              <a:t>Number of Items Requiring Hand Scoring</a:t>
            </a:r>
          </a:p>
        </p:txBody>
      </p:sp>
      <p:graphicFrame>
        <p:nvGraphicFramePr>
          <p:cNvPr id="4" name="Content Placeholder 3">
            <a:extLst>
              <a:ext uri="{FF2B5EF4-FFF2-40B4-BE49-F238E27FC236}">
                <a16:creationId xmlns:a16="http://schemas.microsoft.com/office/drawing/2014/main" id="{29A7C609-F048-495E-97A1-D4D1168C81CE}"/>
              </a:ext>
            </a:extLst>
          </p:cNvPr>
          <p:cNvGraphicFramePr>
            <a:graphicFrameLocks noGrp="1"/>
          </p:cNvGraphicFramePr>
          <p:nvPr>
            <p:ph idx="1"/>
            <p:extLst>
              <p:ext uri="{D42A27DB-BD31-4B8C-83A1-F6EECF244321}">
                <p14:modId xmlns:p14="http://schemas.microsoft.com/office/powerpoint/2010/main" val="2406334252"/>
              </p:ext>
            </p:extLst>
          </p:nvPr>
        </p:nvGraphicFramePr>
        <p:xfrm>
          <a:off x="2181060" y="2366646"/>
          <a:ext cx="8039595" cy="3705593"/>
        </p:xfrm>
        <a:graphic>
          <a:graphicData uri="http://schemas.openxmlformats.org/drawingml/2006/table">
            <a:tbl>
              <a:tblPr firstRow="1" bandRow="1">
                <a:tableStyleId>{5C22544A-7EE6-4342-B048-85BDC9FD1C3A}</a:tableStyleId>
              </a:tblPr>
              <a:tblGrid>
                <a:gridCol w="2838202">
                  <a:extLst>
                    <a:ext uri="{9D8B030D-6E8A-4147-A177-3AD203B41FA5}">
                      <a16:colId xmlns:a16="http://schemas.microsoft.com/office/drawing/2014/main" val="685876604"/>
                    </a:ext>
                  </a:extLst>
                </a:gridCol>
                <a:gridCol w="2224686">
                  <a:extLst>
                    <a:ext uri="{9D8B030D-6E8A-4147-A177-3AD203B41FA5}">
                      <a16:colId xmlns:a16="http://schemas.microsoft.com/office/drawing/2014/main" val="3024341511"/>
                    </a:ext>
                  </a:extLst>
                </a:gridCol>
                <a:gridCol w="2976707">
                  <a:extLst>
                    <a:ext uri="{9D8B030D-6E8A-4147-A177-3AD203B41FA5}">
                      <a16:colId xmlns:a16="http://schemas.microsoft.com/office/drawing/2014/main" val="2688015322"/>
                    </a:ext>
                  </a:extLst>
                </a:gridCol>
              </a:tblGrid>
              <a:tr h="855137">
                <a:tc>
                  <a:txBody>
                    <a:bodyPr/>
                    <a:lstStyle/>
                    <a:p>
                      <a:pPr algn="ctr"/>
                      <a:r>
                        <a:rPr lang="en-US" sz="2400">
                          <a:latin typeface="Calibri" panose="020F0502020204030204" pitchFamily="34" charset="0"/>
                          <a:cs typeface="Calibri" panose="020F0502020204030204" pitchFamily="34" charset="0"/>
                        </a:rPr>
                        <a:t>Grade or Grade Band</a:t>
                      </a:r>
                    </a:p>
                  </a:txBody>
                  <a:tcPr/>
                </a:tc>
                <a:tc>
                  <a:txBody>
                    <a:bodyPr/>
                    <a:lstStyle/>
                    <a:p>
                      <a:pPr algn="ctr"/>
                      <a:r>
                        <a:rPr lang="en-US" sz="2400">
                          <a:latin typeface="Calibri" panose="020F0502020204030204" pitchFamily="34" charset="0"/>
                          <a:cs typeface="Calibri" panose="020F0502020204030204" pitchFamily="34" charset="0"/>
                        </a:rPr>
                        <a:t>Speaking</a:t>
                      </a:r>
                    </a:p>
                  </a:txBody>
                  <a:tcPr/>
                </a:tc>
                <a:tc>
                  <a:txBody>
                    <a:bodyPr/>
                    <a:lstStyle/>
                    <a:p>
                      <a:pPr algn="ctr"/>
                      <a:r>
                        <a:rPr lang="en-US" sz="2400">
                          <a:latin typeface="Calibri" panose="020F0502020204030204" pitchFamily="34" charset="0"/>
                          <a:cs typeface="Calibri" panose="020F0502020204030204" pitchFamily="34" charset="0"/>
                        </a:rPr>
                        <a:t>Writing</a:t>
                      </a:r>
                    </a:p>
                  </a:txBody>
                  <a:tcPr/>
                </a:tc>
                <a:extLst>
                  <a:ext uri="{0D108BD9-81ED-4DB2-BD59-A6C34878D82A}">
                    <a16:rowId xmlns:a16="http://schemas.microsoft.com/office/drawing/2014/main" val="4292488880"/>
                  </a:ext>
                </a:extLst>
              </a:tr>
              <a:tr h="475076">
                <a:tc>
                  <a:txBody>
                    <a:bodyPr/>
                    <a:lstStyle/>
                    <a:p>
                      <a:r>
                        <a:rPr lang="en-US" sz="2400">
                          <a:latin typeface="Calibri" panose="020F0502020204030204" pitchFamily="34" charset="0"/>
                          <a:cs typeface="Calibri" panose="020F0502020204030204" pitchFamily="34" charset="0"/>
                        </a:rPr>
                        <a:t>Kindergarten</a:t>
                      </a:r>
                    </a:p>
                  </a:txBody>
                  <a:tcPr/>
                </a:tc>
                <a:tc>
                  <a:txBody>
                    <a:bodyPr/>
                    <a:lstStyle/>
                    <a:p>
                      <a:pPr algn="ctr"/>
                      <a:r>
                        <a:rPr lang="en-US" sz="2400">
                          <a:latin typeface="Calibri" panose="020F0502020204030204" pitchFamily="34" charset="0"/>
                          <a:cs typeface="Calibri" panose="020F0502020204030204" pitchFamily="34" charset="0"/>
                        </a:rPr>
                        <a:t>5</a:t>
                      </a:r>
                    </a:p>
                  </a:txBody>
                  <a:tcPr/>
                </a:tc>
                <a:tc>
                  <a:txBody>
                    <a:bodyPr/>
                    <a:lstStyle/>
                    <a:p>
                      <a:pPr algn="ctr"/>
                      <a:r>
                        <a:rPr lang="en-US" sz="240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2885971746"/>
                  </a:ext>
                </a:extLst>
              </a:tr>
              <a:tr h="475076">
                <a:tc>
                  <a:txBody>
                    <a:bodyPr/>
                    <a:lstStyle/>
                    <a:p>
                      <a:r>
                        <a:rPr lang="en-US" sz="2400">
                          <a:latin typeface="Calibri" panose="020F0502020204030204" pitchFamily="34" charset="0"/>
                          <a:cs typeface="Calibri" panose="020F0502020204030204" pitchFamily="34" charset="0"/>
                        </a:rPr>
                        <a:t>1</a:t>
                      </a:r>
                    </a:p>
                  </a:txBody>
                  <a:tcPr/>
                </a:tc>
                <a:tc>
                  <a:txBody>
                    <a:bodyPr/>
                    <a:lstStyle/>
                    <a:p>
                      <a:pPr algn="ctr"/>
                      <a:r>
                        <a:rPr lang="en-US" sz="2400">
                          <a:latin typeface="Calibri" panose="020F0502020204030204" pitchFamily="34" charset="0"/>
                          <a:cs typeface="Calibri" panose="020F0502020204030204" pitchFamily="34" charset="0"/>
                        </a:rPr>
                        <a:t>5</a:t>
                      </a:r>
                    </a:p>
                  </a:txBody>
                  <a:tcPr/>
                </a:tc>
                <a:tc>
                  <a:txBody>
                    <a:bodyPr/>
                    <a:lstStyle/>
                    <a:p>
                      <a:pPr algn="ctr"/>
                      <a:r>
                        <a:rPr lang="en-US" sz="240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1739444425"/>
                  </a:ext>
                </a:extLst>
              </a:tr>
              <a:tr h="475076">
                <a:tc>
                  <a:txBody>
                    <a:bodyPr/>
                    <a:lstStyle/>
                    <a:p>
                      <a:r>
                        <a:rPr lang="en-US" sz="2400">
                          <a:latin typeface="Calibri" panose="020F0502020204030204" pitchFamily="34" charset="0"/>
                          <a:cs typeface="Calibri" panose="020F0502020204030204" pitchFamily="34" charset="0"/>
                        </a:rPr>
                        <a:t>2–3</a:t>
                      </a:r>
                    </a:p>
                  </a:txBody>
                  <a:tcPr/>
                </a:tc>
                <a:tc>
                  <a:txBody>
                    <a:bodyPr/>
                    <a:lstStyle/>
                    <a:p>
                      <a:pPr algn="ctr"/>
                      <a:r>
                        <a:rPr lang="en-US" sz="2400">
                          <a:latin typeface="Calibri" panose="020F0502020204030204" pitchFamily="34" charset="0"/>
                          <a:cs typeface="Calibri" panose="020F0502020204030204" pitchFamily="34" charset="0"/>
                        </a:rPr>
                        <a:t>5</a:t>
                      </a:r>
                    </a:p>
                  </a:txBody>
                  <a:tcPr/>
                </a:tc>
                <a:tc>
                  <a:txBody>
                    <a:bodyPr/>
                    <a:lstStyle/>
                    <a:p>
                      <a:pPr algn="ctr"/>
                      <a:r>
                        <a:rPr lang="en-US" sz="2400">
                          <a:latin typeface="Calibri" panose="020F0502020204030204" pitchFamily="34" charset="0"/>
                          <a:cs typeface="Calibri" panose="020F0502020204030204" pitchFamily="34" charset="0"/>
                        </a:rPr>
                        <a:t>2</a:t>
                      </a:r>
                    </a:p>
                  </a:txBody>
                  <a:tcPr/>
                </a:tc>
                <a:extLst>
                  <a:ext uri="{0D108BD9-81ED-4DB2-BD59-A6C34878D82A}">
                    <a16:rowId xmlns:a16="http://schemas.microsoft.com/office/drawing/2014/main" val="3121900745"/>
                  </a:ext>
                </a:extLst>
              </a:tr>
              <a:tr h="475076">
                <a:tc>
                  <a:txBody>
                    <a:bodyPr/>
                    <a:lstStyle/>
                    <a:p>
                      <a:r>
                        <a:rPr lang="en-US" sz="2400">
                          <a:latin typeface="Calibri" panose="020F0502020204030204" pitchFamily="34" charset="0"/>
                          <a:cs typeface="Calibri" panose="020F0502020204030204" pitchFamily="34" charset="0"/>
                        </a:rPr>
                        <a:t>4–5 </a:t>
                      </a:r>
                    </a:p>
                  </a:txBody>
                  <a:tcPr/>
                </a:tc>
                <a:tc>
                  <a:txBody>
                    <a:bodyPr/>
                    <a:lstStyle/>
                    <a:p>
                      <a:pPr algn="ctr"/>
                      <a:r>
                        <a:rPr lang="en-US" sz="2400">
                          <a:latin typeface="Calibri" panose="020F0502020204030204" pitchFamily="34" charset="0"/>
                          <a:cs typeface="Calibri" panose="020F0502020204030204" pitchFamily="34" charset="0"/>
                        </a:rPr>
                        <a:t>5</a:t>
                      </a:r>
                    </a:p>
                  </a:txBody>
                  <a:tcPr/>
                </a:tc>
                <a:tc>
                  <a:txBody>
                    <a:bodyPr/>
                    <a:lstStyle/>
                    <a:p>
                      <a:pPr algn="ctr"/>
                      <a:r>
                        <a:rPr lang="en-US" sz="240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2329188091"/>
                  </a:ext>
                </a:extLst>
              </a:tr>
              <a:tr h="475076">
                <a:tc>
                  <a:txBody>
                    <a:bodyPr/>
                    <a:lstStyle/>
                    <a:p>
                      <a:r>
                        <a:rPr lang="en-US" sz="2400">
                          <a:latin typeface="Calibri" panose="020F0502020204030204" pitchFamily="34" charset="0"/>
                          <a:cs typeface="Calibri" panose="020F0502020204030204" pitchFamily="34" charset="0"/>
                        </a:rPr>
                        <a:t>6–8</a:t>
                      </a:r>
                    </a:p>
                  </a:txBody>
                  <a:tcPr/>
                </a:tc>
                <a:tc>
                  <a:txBody>
                    <a:bodyPr/>
                    <a:lstStyle/>
                    <a:p>
                      <a:pPr algn="ctr"/>
                      <a:r>
                        <a:rPr lang="en-US" sz="2400">
                          <a:latin typeface="Calibri" panose="020F0502020204030204" pitchFamily="34" charset="0"/>
                          <a:cs typeface="Calibri" panose="020F0502020204030204" pitchFamily="34" charset="0"/>
                        </a:rPr>
                        <a:t>5</a:t>
                      </a:r>
                    </a:p>
                  </a:txBody>
                  <a:tcPr/>
                </a:tc>
                <a:tc>
                  <a:txBody>
                    <a:bodyPr/>
                    <a:lstStyle/>
                    <a:p>
                      <a:pPr algn="ctr"/>
                      <a:r>
                        <a:rPr lang="en-US" sz="240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1958934672"/>
                  </a:ext>
                </a:extLst>
              </a:tr>
              <a:tr h="4750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latin typeface="Calibri" panose="020F0502020204030204" pitchFamily="34" charset="0"/>
                          <a:cs typeface="Calibri" panose="020F0502020204030204" pitchFamily="34" charset="0"/>
                        </a:rPr>
                        <a:t>9–12</a:t>
                      </a:r>
                    </a:p>
                  </a:txBody>
                  <a:tcPr/>
                </a:tc>
                <a:tc>
                  <a:txBody>
                    <a:bodyPr/>
                    <a:lstStyle/>
                    <a:p>
                      <a:pPr algn="ctr"/>
                      <a:r>
                        <a:rPr lang="en-US" sz="2400">
                          <a:latin typeface="Calibri" panose="020F0502020204030204" pitchFamily="34" charset="0"/>
                          <a:cs typeface="Calibri" panose="020F0502020204030204" pitchFamily="34" charset="0"/>
                        </a:rPr>
                        <a:t>5</a:t>
                      </a:r>
                    </a:p>
                  </a:txBody>
                  <a:tcPr/>
                </a:tc>
                <a:tc>
                  <a:txBody>
                    <a:bodyPr/>
                    <a:lstStyle/>
                    <a:p>
                      <a:pPr algn="ctr"/>
                      <a:r>
                        <a:rPr lang="en-US" sz="240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3611836355"/>
                  </a:ext>
                </a:extLst>
              </a:tr>
            </a:tbl>
          </a:graphicData>
        </a:graphic>
      </p:graphicFrame>
      <p:pic>
        <p:nvPicPr>
          <p:cNvPr id="6" name="Picture 2">
            <a:extLst>
              <a:ext uri="{FF2B5EF4-FFF2-40B4-BE49-F238E27FC236}">
                <a16:creationId xmlns:a16="http://schemas.microsoft.com/office/drawing/2014/main" id="{D3EA31C7-5F48-491B-B64F-F5CE24796F30}"/>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742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EC79-79C9-4EA2-AFAF-FB70E5FC248D}"/>
              </a:ext>
            </a:extLst>
          </p:cNvPr>
          <p:cNvSpPr>
            <a:spLocks noGrp="1"/>
          </p:cNvSpPr>
          <p:nvPr>
            <p:ph type="title"/>
          </p:nvPr>
        </p:nvSpPr>
        <p:spPr>
          <a:xfrm>
            <a:off x="703691" y="710778"/>
            <a:ext cx="8761413" cy="706964"/>
          </a:xfrm>
        </p:spPr>
        <p:txBody>
          <a:bodyPr/>
          <a:lstStyle/>
          <a:p>
            <a:r>
              <a:rPr lang="en-US">
                <a:latin typeface="Calibri" panose="020F0502020204030204" pitchFamily="34" charset="0"/>
                <a:cs typeface="Calibri" panose="020F0502020204030204" pitchFamily="34" charset="0"/>
              </a:rPr>
              <a:t>Rubrics</a:t>
            </a:r>
          </a:p>
        </p:txBody>
      </p:sp>
      <p:sp>
        <p:nvSpPr>
          <p:cNvPr id="3" name="Content Placeholder 2">
            <a:extLst>
              <a:ext uri="{FF2B5EF4-FFF2-40B4-BE49-F238E27FC236}">
                <a16:creationId xmlns:a16="http://schemas.microsoft.com/office/drawing/2014/main" id="{8E63AC75-DA84-4024-BFB8-F19553B5CD3B}"/>
              </a:ext>
            </a:extLst>
          </p:cNvPr>
          <p:cNvSpPr>
            <a:spLocks noGrp="1"/>
          </p:cNvSpPr>
          <p:nvPr>
            <p:ph idx="1"/>
          </p:nvPr>
        </p:nvSpPr>
        <p:spPr>
          <a:xfrm>
            <a:off x="548640" y="2377440"/>
            <a:ext cx="10794030" cy="3416300"/>
          </a:xfrm>
        </p:spPr>
        <p:txBody>
          <a:bodyPr vert="horz" lIns="91440" tIns="45720" rIns="91440" bIns="45720" rtlCol="0" anchor="t">
            <a:normAutofit/>
          </a:bodyPr>
          <a:lstStyle/>
          <a:p>
            <a:r>
              <a:rPr lang="en-US" sz="2400" dirty="0">
                <a:latin typeface="Calibri"/>
                <a:ea typeface="+mn-lt"/>
                <a:cs typeface="Calibri"/>
              </a:rPr>
              <a:t>Specific</a:t>
            </a:r>
            <a:r>
              <a:rPr lang="en-US" sz="2400" dirty="0">
                <a:latin typeface="Calibri"/>
                <a:cs typeface="Calibri"/>
              </a:rPr>
              <a:t> guidance and rubrics for item scoring at each grade level or band are in the HELP tab in Educator Portal. </a:t>
            </a:r>
          </a:p>
          <a:p>
            <a:r>
              <a:rPr lang="en-US" sz="2400" b="1" dirty="0">
                <a:latin typeface="Calibri"/>
                <a:cs typeface="Calibri"/>
              </a:rPr>
              <a:t>THESE DOCUMENTS ARE SECURE!</a:t>
            </a:r>
            <a:r>
              <a:rPr lang="en-US" sz="2400" dirty="0">
                <a:latin typeface="Calibri"/>
                <a:cs typeface="Calibri"/>
              </a:rPr>
              <a:t> At all times, it is important to maintain the security of the rubrics and scoring documents.</a:t>
            </a:r>
          </a:p>
          <a:p>
            <a:pPr lvl="1"/>
            <a:r>
              <a:rPr lang="en-US" sz="2200" b="1" dirty="0">
                <a:latin typeface="Calibri"/>
                <a:cs typeface="Calibri"/>
              </a:rPr>
              <a:t>Note</a:t>
            </a:r>
            <a:r>
              <a:rPr lang="en-US" sz="2200" dirty="0">
                <a:latin typeface="Calibri"/>
                <a:cs typeface="Calibri"/>
              </a:rPr>
              <a:t>: KELPA Screener rubrics are the same as KELPA summative rubrics.</a:t>
            </a:r>
            <a:endParaRPr lang="en-US" dirty="0"/>
          </a:p>
        </p:txBody>
      </p:sp>
      <p:pic>
        <p:nvPicPr>
          <p:cNvPr id="5" name="Picture 2">
            <a:extLst>
              <a:ext uri="{FF2B5EF4-FFF2-40B4-BE49-F238E27FC236}">
                <a16:creationId xmlns:a16="http://schemas.microsoft.com/office/drawing/2014/main" id="{6C5DDD69-FE65-4787-B258-F3613D1C1CEE}"/>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565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EC79-79C9-4EA2-AFAF-FB70E5FC248D}"/>
              </a:ext>
            </a:extLst>
          </p:cNvPr>
          <p:cNvSpPr>
            <a:spLocks noGrp="1"/>
          </p:cNvSpPr>
          <p:nvPr>
            <p:ph type="title"/>
          </p:nvPr>
        </p:nvSpPr>
        <p:spPr>
          <a:xfrm>
            <a:off x="786818" y="669501"/>
            <a:ext cx="8761413" cy="706964"/>
          </a:xfrm>
        </p:spPr>
        <p:txBody>
          <a:bodyPr/>
          <a:lstStyle/>
          <a:p>
            <a:r>
              <a:rPr lang="en-US">
                <a:latin typeface="Calibri" panose="020F0502020204030204" pitchFamily="34" charset="0"/>
                <a:cs typeface="Calibri" panose="020F0502020204030204" pitchFamily="34" charset="0"/>
              </a:rPr>
              <a:t>Scoring in Educator Portal</a:t>
            </a:r>
          </a:p>
        </p:txBody>
      </p:sp>
      <p:pic>
        <p:nvPicPr>
          <p:cNvPr id="6" name="Picture 6" descr="Graphical user interface, application&#10;&#10;Description automatically generated">
            <a:extLst>
              <a:ext uri="{FF2B5EF4-FFF2-40B4-BE49-F238E27FC236}">
                <a16:creationId xmlns:a16="http://schemas.microsoft.com/office/drawing/2014/main" id="{266A60DF-2CCB-41B5-B47D-0B3E2B2E58B3}"/>
              </a:ext>
            </a:extLst>
          </p:cNvPr>
          <p:cNvPicPr>
            <a:picLocks noChangeAspect="1"/>
          </p:cNvPicPr>
          <p:nvPr/>
        </p:nvPicPr>
        <p:blipFill>
          <a:blip r:embed="rId3"/>
          <a:stretch>
            <a:fillRect/>
          </a:stretch>
        </p:blipFill>
        <p:spPr>
          <a:xfrm>
            <a:off x="2982170" y="3978091"/>
            <a:ext cx="8230622" cy="1922032"/>
          </a:xfrm>
          <a:prstGeom prst="rect">
            <a:avLst/>
          </a:prstGeom>
        </p:spPr>
      </p:pic>
      <p:pic>
        <p:nvPicPr>
          <p:cNvPr id="11" name="Picture 11" descr="A picture containing text, person, screenshot&#10;&#10;Description automatically generated">
            <a:extLst>
              <a:ext uri="{FF2B5EF4-FFF2-40B4-BE49-F238E27FC236}">
                <a16:creationId xmlns:a16="http://schemas.microsoft.com/office/drawing/2014/main" id="{59065F0C-4E0F-44CB-941E-3CFC1862B0C8}"/>
              </a:ext>
            </a:extLst>
          </p:cNvPr>
          <p:cNvPicPr>
            <a:picLocks noChangeAspect="1"/>
          </p:cNvPicPr>
          <p:nvPr/>
        </p:nvPicPr>
        <p:blipFill>
          <a:blip r:embed="rId4"/>
          <a:stretch>
            <a:fillRect/>
          </a:stretch>
        </p:blipFill>
        <p:spPr>
          <a:xfrm>
            <a:off x="541071" y="2018268"/>
            <a:ext cx="8230623" cy="1829329"/>
          </a:xfrm>
          <a:prstGeom prst="rect">
            <a:avLst/>
          </a:prstGeom>
          <a:ln w="12700">
            <a:solidFill>
              <a:schemeClr val="tx1"/>
            </a:solidFill>
          </a:ln>
        </p:spPr>
      </p:pic>
      <p:sp>
        <p:nvSpPr>
          <p:cNvPr id="13" name="Arrow: Curved Right 12">
            <a:extLst>
              <a:ext uri="{FF2B5EF4-FFF2-40B4-BE49-F238E27FC236}">
                <a16:creationId xmlns:a16="http://schemas.microsoft.com/office/drawing/2014/main" id="{39EF3900-040E-4E07-AA59-ACC4F7DBCE07}"/>
              </a:ext>
            </a:extLst>
          </p:cNvPr>
          <p:cNvSpPr/>
          <p:nvPr/>
        </p:nvSpPr>
        <p:spPr>
          <a:xfrm>
            <a:off x="1154952" y="2997724"/>
            <a:ext cx="1827217" cy="248381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2">
            <a:extLst>
              <a:ext uri="{FF2B5EF4-FFF2-40B4-BE49-F238E27FC236}">
                <a16:creationId xmlns:a16="http://schemas.microsoft.com/office/drawing/2014/main" id="{066C8DF7-28C3-4842-A436-4BE7B78E29CA}"/>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971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EC79-79C9-4EA2-AFAF-FB70E5FC248D}"/>
              </a:ext>
            </a:extLst>
          </p:cNvPr>
          <p:cNvSpPr>
            <a:spLocks noGrp="1"/>
          </p:cNvSpPr>
          <p:nvPr>
            <p:ph type="title"/>
          </p:nvPr>
        </p:nvSpPr>
        <p:spPr>
          <a:xfrm>
            <a:off x="810568" y="712411"/>
            <a:ext cx="8761413" cy="706964"/>
          </a:xfrm>
        </p:spPr>
        <p:txBody>
          <a:bodyPr/>
          <a:lstStyle/>
          <a:p>
            <a:r>
              <a:rPr lang="en-US">
                <a:latin typeface="Calibri" panose="020F0502020204030204" pitchFamily="34" charset="0"/>
                <a:cs typeface="Calibri" panose="020F0502020204030204" pitchFamily="34" charset="0"/>
              </a:rPr>
              <a:t>Scoring in Educator Portal</a:t>
            </a:r>
          </a:p>
        </p:txBody>
      </p:sp>
      <p:pic>
        <p:nvPicPr>
          <p:cNvPr id="3" name="Picture 3" descr="Graphical user interface, application&#10;&#10;Description automatically generated">
            <a:extLst>
              <a:ext uri="{FF2B5EF4-FFF2-40B4-BE49-F238E27FC236}">
                <a16:creationId xmlns:a16="http://schemas.microsoft.com/office/drawing/2014/main" id="{2E70F0B9-8C3D-4F94-8052-69574C1FDBC1}"/>
              </a:ext>
            </a:extLst>
          </p:cNvPr>
          <p:cNvPicPr>
            <a:picLocks noChangeAspect="1"/>
          </p:cNvPicPr>
          <p:nvPr/>
        </p:nvPicPr>
        <p:blipFill>
          <a:blip r:embed="rId3"/>
          <a:stretch>
            <a:fillRect/>
          </a:stretch>
        </p:blipFill>
        <p:spPr>
          <a:xfrm>
            <a:off x="1980706" y="2098886"/>
            <a:ext cx="8230589" cy="4456450"/>
          </a:xfrm>
          <a:prstGeom prst="rect">
            <a:avLst/>
          </a:prstGeom>
          <a:ln>
            <a:solidFill>
              <a:schemeClr val="tx1"/>
            </a:solidFill>
          </a:ln>
        </p:spPr>
      </p:pic>
      <p:pic>
        <p:nvPicPr>
          <p:cNvPr id="5" name="Picture 2">
            <a:extLst>
              <a:ext uri="{FF2B5EF4-FFF2-40B4-BE49-F238E27FC236}">
                <a16:creationId xmlns:a16="http://schemas.microsoft.com/office/drawing/2014/main" id="{61471393-C551-46B3-875A-F4AA029C6F71}"/>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324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EC79-79C9-4EA2-AFAF-FB70E5FC248D}"/>
              </a:ext>
            </a:extLst>
          </p:cNvPr>
          <p:cNvSpPr>
            <a:spLocks noGrp="1"/>
          </p:cNvSpPr>
          <p:nvPr>
            <p:ph type="title"/>
          </p:nvPr>
        </p:nvSpPr>
        <p:spPr>
          <a:xfrm>
            <a:off x="739317" y="710778"/>
            <a:ext cx="8761413" cy="706964"/>
          </a:xfrm>
        </p:spPr>
        <p:txBody>
          <a:bodyPr/>
          <a:lstStyle/>
          <a:p>
            <a:r>
              <a:rPr lang="en-US">
                <a:latin typeface="Calibri" panose="020F0502020204030204" pitchFamily="34" charset="0"/>
                <a:cs typeface="Calibri" panose="020F0502020204030204" pitchFamily="34" charset="0"/>
              </a:rPr>
              <a:t>After Scoring – Generate Report</a:t>
            </a:r>
          </a:p>
        </p:txBody>
      </p:sp>
      <p:sp>
        <p:nvSpPr>
          <p:cNvPr id="8" name="Content Placeholder 2">
            <a:extLst>
              <a:ext uri="{FF2B5EF4-FFF2-40B4-BE49-F238E27FC236}">
                <a16:creationId xmlns:a16="http://schemas.microsoft.com/office/drawing/2014/main" id="{AEA45689-DCDE-43CF-95A0-EAADE6C0B52C}"/>
              </a:ext>
            </a:extLst>
          </p:cNvPr>
          <p:cNvSpPr>
            <a:spLocks noGrp="1"/>
          </p:cNvSpPr>
          <p:nvPr>
            <p:ph idx="1"/>
          </p:nvPr>
        </p:nvSpPr>
        <p:spPr>
          <a:xfrm>
            <a:off x="548640" y="2377440"/>
            <a:ext cx="10794030" cy="3416300"/>
          </a:xfrm>
        </p:spPr>
        <p:txBody>
          <a:bodyPr vert="horz" lIns="91440" tIns="45720" rIns="91440" bIns="45720" rtlCol="0" anchor="t">
            <a:normAutofit/>
          </a:bodyPr>
          <a:lstStyle/>
          <a:p>
            <a:r>
              <a:rPr lang="en-US" sz="2400">
                <a:latin typeface="Calibri"/>
                <a:cs typeface="Calibri"/>
              </a:rPr>
              <a:t>After all items scored</a:t>
            </a:r>
          </a:p>
          <a:p>
            <a:r>
              <a:rPr lang="en-US" sz="2400">
                <a:latin typeface="Calibri"/>
                <a:cs typeface="Calibri"/>
              </a:rPr>
              <a:t>Generate Report</a:t>
            </a:r>
          </a:p>
        </p:txBody>
      </p:sp>
      <p:pic>
        <p:nvPicPr>
          <p:cNvPr id="9" name="Picture 9">
            <a:extLst>
              <a:ext uri="{FF2B5EF4-FFF2-40B4-BE49-F238E27FC236}">
                <a16:creationId xmlns:a16="http://schemas.microsoft.com/office/drawing/2014/main" id="{5579CE6A-4083-DC77-F39F-5733261C7D9C}"/>
              </a:ext>
            </a:extLst>
          </p:cNvPr>
          <p:cNvPicPr>
            <a:picLocks noChangeAspect="1"/>
          </p:cNvPicPr>
          <p:nvPr/>
        </p:nvPicPr>
        <p:blipFill>
          <a:blip r:embed="rId3"/>
          <a:stretch>
            <a:fillRect/>
          </a:stretch>
        </p:blipFill>
        <p:spPr>
          <a:xfrm>
            <a:off x="1632857" y="3490901"/>
            <a:ext cx="8926285" cy="2488770"/>
          </a:xfrm>
          <a:prstGeom prst="rect">
            <a:avLst/>
          </a:prstGeom>
          <a:ln>
            <a:solidFill>
              <a:schemeClr val="tx1"/>
            </a:solidFill>
          </a:ln>
        </p:spPr>
      </p:pic>
      <p:cxnSp>
        <p:nvCxnSpPr>
          <p:cNvPr id="10" name="Straight Arrow Connector 9">
            <a:extLst>
              <a:ext uri="{FF2B5EF4-FFF2-40B4-BE49-F238E27FC236}">
                <a16:creationId xmlns:a16="http://schemas.microsoft.com/office/drawing/2014/main" id="{91940468-C8F5-7B8C-D0A3-383174718D59}"/>
              </a:ext>
            </a:extLst>
          </p:cNvPr>
          <p:cNvCxnSpPr/>
          <p:nvPr/>
        </p:nvCxnSpPr>
        <p:spPr>
          <a:xfrm>
            <a:off x="7249886" y="4659086"/>
            <a:ext cx="914400" cy="914400"/>
          </a:xfrm>
          <a:prstGeom prst="straightConnector1">
            <a:avLst/>
          </a:prstGeom>
          <a:ln w="57150">
            <a:solidFill>
              <a:srgbClr val="8C1727"/>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F8A6DD3D-B840-4094-8AE1-2BFFCA65337D}"/>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646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76079" y="1209884"/>
            <a:ext cx="9639842" cy="2598530"/>
          </a:xfrm>
        </p:spPr>
        <p:txBody>
          <a:bodyPr vert="horz" lIns="91440" tIns="45720" rIns="91440" bIns="45720" rtlCol="0" anchor="b">
            <a:normAutofit/>
          </a:bodyPr>
          <a:lstStyle/>
          <a:p>
            <a:pPr algn="ctr"/>
            <a:r>
              <a:rPr lang="en-US" sz="5400" b="0" i="0" kern="1200">
                <a:solidFill>
                  <a:schemeClr val="bg2"/>
                </a:solidFill>
                <a:latin typeface="Calibri" panose="020F0502020204030204" pitchFamily="34" charset="0"/>
                <a:cs typeface="Calibri" panose="020F0502020204030204" pitchFamily="34" charset="0"/>
              </a:rPr>
              <a:t>Part 5: Reports</a:t>
            </a:r>
          </a:p>
        </p:txBody>
      </p:sp>
      <p:pic>
        <p:nvPicPr>
          <p:cNvPr id="18" name="Picture 2">
            <a:extLst>
              <a:ext uri="{FF2B5EF4-FFF2-40B4-BE49-F238E27FC236}">
                <a16:creationId xmlns:a16="http://schemas.microsoft.com/office/drawing/2014/main" id="{251B8195-18E9-462F-9114-1D14ED53307A}"/>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377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12089-6934-4C2D-8DAB-D49A6C781DAF}"/>
              </a:ext>
            </a:extLst>
          </p:cNvPr>
          <p:cNvSpPr>
            <a:spLocks noGrp="1"/>
          </p:cNvSpPr>
          <p:nvPr>
            <p:ph type="title"/>
          </p:nvPr>
        </p:nvSpPr>
        <p:spPr>
          <a:xfrm>
            <a:off x="665018" y="660268"/>
            <a:ext cx="9144000" cy="914400"/>
          </a:xfrm>
        </p:spPr>
        <p:txBody>
          <a:bodyPr/>
          <a:lstStyle/>
          <a:p>
            <a:r>
              <a:rPr lang="en-US">
                <a:latin typeface="Calibri"/>
                <a:cs typeface="Calibri"/>
              </a:rPr>
              <a:t>Student Score Reports in Kite® Educator Portal</a:t>
            </a:r>
          </a:p>
        </p:txBody>
      </p:sp>
      <p:sp>
        <p:nvSpPr>
          <p:cNvPr id="3" name="Content Placeholder 2">
            <a:extLst>
              <a:ext uri="{FF2B5EF4-FFF2-40B4-BE49-F238E27FC236}">
                <a16:creationId xmlns:a16="http://schemas.microsoft.com/office/drawing/2014/main" id="{FF86FD34-CFE4-4B79-8BA7-2F37A91A0226}"/>
              </a:ext>
            </a:extLst>
          </p:cNvPr>
          <p:cNvSpPr>
            <a:spLocks noGrp="1"/>
          </p:cNvSpPr>
          <p:nvPr>
            <p:ph idx="1"/>
          </p:nvPr>
        </p:nvSpPr>
        <p:spPr>
          <a:xfrm>
            <a:off x="548640" y="2377440"/>
            <a:ext cx="11388437" cy="4309507"/>
          </a:xfrm>
        </p:spPr>
        <p:txBody>
          <a:bodyPr vert="horz" lIns="91440" tIns="45720" rIns="91440" bIns="45720" rtlCol="0" anchor="t">
            <a:normAutofit/>
          </a:bodyPr>
          <a:lstStyle/>
          <a:p>
            <a:r>
              <a:rPr lang="en-US" sz="2400">
                <a:solidFill>
                  <a:schemeClr val="tx1"/>
                </a:solidFill>
                <a:latin typeface="Calibri"/>
                <a:cs typeface="Calibri"/>
              </a:rPr>
              <a:t>Access KELPA Screener reports under REPORTS in Educator Portal. </a:t>
            </a:r>
          </a:p>
          <a:p>
            <a:pPr lvl="1"/>
            <a:r>
              <a:rPr lang="en-US" sz="2200">
                <a:solidFill>
                  <a:schemeClr val="tx1"/>
                </a:solidFill>
                <a:latin typeface="Calibri"/>
                <a:cs typeface="Calibri"/>
              </a:rPr>
              <a:t>REPORTS │ SCREENER ASSESSMENT</a:t>
            </a:r>
          </a:p>
          <a:p>
            <a:pPr lvl="1"/>
            <a:r>
              <a:rPr lang="en-US" sz="2200">
                <a:solidFill>
                  <a:schemeClr val="tx1"/>
                </a:solidFill>
                <a:latin typeface="Calibri"/>
                <a:cs typeface="Calibri"/>
              </a:rPr>
              <a:t>Complete the required drop-down menus.</a:t>
            </a:r>
          </a:p>
          <a:p>
            <a:pPr lvl="1"/>
            <a:r>
              <a:rPr lang="en-US" sz="2200">
                <a:solidFill>
                  <a:schemeClr val="tx1"/>
                </a:solidFill>
                <a:latin typeface="Calibri"/>
                <a:cs typeface="Calibri"/>
              </a:rPr>
              <a:t>Select the student’s name to download the PDF report.</a:t>
            </a:r>
          </a:p>
          <a:p>
            <a:pPr lvl="1"/>
            <a:endParaRPr lang="en-US">
              <a:solidFill>
                <a:srgbClr val="FF0000"/>
              </a:solidFill>
            </a:endParaRPr>
          </a:p>
        </p:txBody>
      </p:sp>
      <p:pic>
        <p:nvPicPr>
          <p:cNvPr id="7" name="Picture 6">
            <a:extLst>
              <a:ext uri="{FF2B5EF4-FFF2-40B4-BE49-F238E27FC236}">
                <a16:creationId xmlns:a16="http://schemas.microsoft.com/office/drawing/2014/main" id="{ADED2B60-358F-9F40-BE29-4F6557670FB6}"/>
              </a:ext>
            </a:extLst>
          </p:cNvPr>
          <p:cNvPicPr>
            <a:picLocks noChangeAspect="1"/>
          </p:cNvPicPr>
          <p:nvPr/>
        </p:nvPicPr>
        <p:blipFill>
          <a:blip r:embed="rId3"/>
          <a:stretch>
            <a:fillRect/>
          </a:stretch>
        </p:blipFill>
        <p:spPr>
          <a:xfrm>
            <a:off x="2600123" y="4281925"/>
            <a:ext cx="6153912" cy="2220785"/>
          </a:xfrm>
          <a:prstGeom prst="rect">
            <a:avLst/>
          </a:prstGeom>
          <a:ln>
            <a:solidFill>
              <a:schemeClr val="tx1"/>
            </a:solidFill>
          </a:ln>
        </p:spPr>
      </p:pic>
      <p:pic>
        <p:nvPicPr>
          <p:cNvPr id="8" name="Picture 2">
            <a:extLst>
              <a:ext uri="{FF2B5EF4-FFF2-40B4-BE49-F238E27FC236}">
                <a16:creationId xmlns:a16="http://schemas.microsoft.com/office/drawing/2014/main" id="{56B45FBF-3697-4B75-84FC-49F36B253DBA}"/>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989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76079" y="1209884"/>
            <a:ext cx="9639842" cy="2598530"/>
          </a:xfrm>
        </p:spPr>
        <p:txBody>
          <a:bodyPr vert="horz" lIns="91440" tIns="45720" rIns="91440" bIns="45720" rtlCol="0" anchor="b">
            <a:normAutofit/>
          </a:bodyPr>
          <a:lstStyle/>
          <a:p>
            <a:pPr algn="ctr"/>
            <a:r>
              <a:rPr lang="en-US" sz="5400" b="0" i="0" kern="1200">
                <a:solidFill>
                  <a:schemeClr val="bg2"/>
                </a:solidFill>
                <a:latin typeface="Calibri" panose="020F0502020204030204" pitchFamily="34" charset="0"/>
                <a:cs typeface="Calibri" panose="020F0502020204030204" pitchFamily="34" charset="0"/>
              </a:rPr>
              <a:t>Part 6: Conclusion</a:t>
            </a:r>
          </a:p>
        </p:txBody>
      </p:sp>
      <p:pic>
        <p:nvPicPr>
          <p:cNvPr id="18" name="Picture 2">
            <a:extLst>
              <a:ext uri="{FF2B5EF4-FFF2-40B4-BE49-F238E27FC236}">
                <a16:creationId xmlns:a16="http://schemas.microsoft.com/office/drawing/2014/main" id="{2EA0851A-F945-4C48-BD43-E8CB0E656A34}"/>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40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395" y="612767"/>
            <a:ext cx="9144000" cy="914400"/>
          </a:xfrm>
        </p:spPr>
        <p:txBody>
          <a:bodyPr/>
          <a:lstStyle/>
          <a:p>
            <a:r>
              <a:rPr lang="en-US">
                <a:latin typeface="Calibri"/>
                <a:cs typeface="Calibri"/>
              </a:rPr>
              <a:t>Overview</a:t>
            </a:r>
            <a:endParaRPr 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72390" y="2422302"/>
            <a:ext cx="10763794" cy="3038705"/>
          </a:xfrm>
        </p:spPr>
        <p:txBody>
          <a:bodyPr vert="horz" lIns="91440" tIns="45720" rIns="91440" bIns="45720" rtlCol="0" anchor="t">
            <a:normAutofit/>
          </a:bodyPr>
          <a:lstStyle/>
          <a:p>
            <a:r>
              <a:rPr lang="en-US" sz="2400" dirty="0">
                <a:latin typeface="Calibri"/>
                <a:cs typeface="Calibri"/>
              </a:rPr>
              <a:t>The Kansas English Language Proficiency Assessment (KELPA) Screener is new for the 2022–2023 school year.</a:t>
            </a:r>
          </a:p>
          <a:p>
            <a:r>
              <a:rPr lang="en-US" sz="2400" dirty="0">
                <a:solidFill>
                  <a:schemeClr val="tx1"/>
                </a:solidFill>
                <a:highlight>
                  <a:srgbClr val="FFFF00"/>
                </a:highlight>
                <a:latin typeface="Calibri"/>
                <a:cs typeface="Calibri"/>
              </a:rPr>
              <a:t>The purpose is</a:t>
            </a:r>
            <a:r>
              <a:rPr lang="en-US" sz="2400" dirty="0">
                <a:latin typeface="Calibri"/>
                <a:cs typeface="Calibri"/>
              </a:rPr>
              <a:t> to assess English proficiency (</a:t>
            </a:r>
            <a:r>
              <a:rPr lang="en-US" sz="2400" b="1" dirty="0">
                <a:latin typeface="Calibri"/>
                <a:cs typeface="Calibri"/>
              </a:rPr>
              <a:t>Proficient</a:t>
            </a:r>
            <a:r>
              <a:rPr lang="en-US" sz="2400" dirty="0">
                <a:latin typeface="Calibri"/>
                <a:cs typeface="Calibri"/>
              </a:rPr>
              <a:t> or </a:t>
            </a:r>
            <a:r>
              <a:rPr lang="en-US" sz="2400" b="1" dirty="0">
                <a:latin typeface="Calibri"/>
                <a:cs typeface="Calibri"/>
              </a:rPr>
              <a:t>Not Proficient)</a:t>
            </a:r>
            <a:r>
              <a:rPr lang="en-US" sz="2400" dirty="0">
                <a:latin typeface="Calibri"/>
                <a:cs typeface="Calibri"/>
              </a:rPr>
              <a:t> and determine English to Speakers of Other Languages (ESOL) eligibility.</a:t>
            </a:r>
          </a:p>
          <a:p>
            <a:r>
              <a:rPr lang="en-US" sz="2400" dirty="0">
                <a:latin typeface="Calibri"/>
                <a:cs typeface="Calibri"/>
              </a:rPr>
              <a:t>For 2022-2023, the KELPA Screener will be one of the State-approved screeners for Kansas.</a:t>
            </a:r>
          </a:p>
          <a:p>
            <a:pPr marL="457200" lvl="1" indent="0">
              <a:buNone/>
            </a:pPr>
            <a:endParaRPr lang="en-US" sz="3200">
              <a:cs typeface="Calibri" panose="020F0502020204030204" pitchFamily="34" charset="0"/>
            </a:endParaRPr>
          </a:p>
          <a:p>
            <a:pPr marL="0" indent="0">
              <a:buNone/>
            </a:pPr>
            <a:endParaRPr lang="en-US"/>
          </a:p>
        </p:txBody>
      </p:sp>
      <p:pic>
        <p:nvPicPr>
          <p:cNvPr id="5" name="Picture 2">
            <a:extLst>
              <a:ext uri="{FF2B5EF4-FFF2-40B4-BE49-F238E27FC236}">
                <a16:creationId xmlns:a16="http://schemas.microsoft.com/office/drawing/2014/main" id="{8E54F6DA-5CBA-4874-AA18-B770C63613E1}"/>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765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394" y="607060"/>
            <a:ext cx="9144000" cy="914400"/>
          </a:xfrm>
        </p:spPr>
        <p:txBody>
          <a:bodyPr/>
          <a:lstStyle/>
          <a:p>
            <a:r>
              <a:rPr lang="en-US">
                <a:latin typeface="Calibri" panose="020F0502020204030204" pitchFamily="34" charset="0"/>
                <a:cs typeface="Calibri" panose="020F0502020204030204" pitchFamily="34" charset="0"/>
              </a:rPr>
              <a:t>Kite® Service Desk</a:t>
            </a:r>
          </a:p>
        </p:txBody>
      </p:sp>
      <p:sp>
        <p:nvSpPr>
          <p:cNvPr id="3" name="Content Placeholder 2"/>
          <p:cNvSpPr>
            <a:spLocks noGrp="1"/>
          </p:cNvSpPr>
          <p:nvPr>
            <p:ph idx="1"/>
          </p:nvPr>
        </p:nvSpPr>
        <p:spPr>
          <a:xfrm>
            <a:off x="548640" y="2377440"/>
            <a:ext cx="10615749" cy="3416300"/>
          </a:xfrm>
        </p:spPr>
        <p:txBody>
          <a:bodyPr vert="horz" lIns="91440" tIns="45720" rIns="91440" bIns="45720" rtlCol="0" anchor="t">
            <a:normAutofit/>
          </a:bodyPr>
          <a:lstStyle/>
          <a:p>
            <a:r>
              <a:rPr lang="en-US" sz="2400">
                <a:latin typeface="Calibri" panose="020F0502020204030204" pitchFamily="34" charset="0"/>
                <a:cs typeface="Calibri" panose="020F0502020204030204" pitchFamily="34" charset="0"/>
              </a:rPr>
              <a:t>For technology questions, please contact the Kite Service Desk.</a:t>
            </a:r>
          </a:p>
          <a:p>
            <a:r>
              <a:rPr lang="en-US" sz="2400">
                <a:latin typeface="Calibri" panose="020F0502020204030204" pitchFamily="34" charset="0"/>
                <a:cs typeface="Calibri" panose="020F0502020204030204" pitchFamily="34" charset="0"/>
              </a:rPr>
              <a:t>To report issues with an item, please contact the Kite Service Desk. Follow procedures outlined in </a:t>
            </a:r>
            <a:r>
              <a:rPr lang="en-US" sz="2400" i="1">
                <a:latin typeface="Calibri" panose="020F0502020204030204" pitchFamily="34" charset="0"/>
                <a:cs typeface="Calibri" panose="020F0502020204030204" pitchFamily="34" charset="0"/>
              </a:rPr>
              <a:t>Test Security and Ethics </a:t>
            </a:r>
            <a:r>
              <a:rPr lang="en-US" sz="2400">
                <a:latin typeface="Calibri" panose="020F0502020204030204" pitchFamily="34" charset="0"/>
                <a:cs typeface="Calibri" panose="020F0502020204030204" pitchFamily="34" charset="0"/>
              </a:rPr>
              <a:t>training. </a:t>
            </a:r>
          </a:p>
          <a:p>
            <a:pPr marL="0" indent="0">
              <a:buNone/>
            </a:pPr>
            <a:endParaRPr lang="en-US"/>
          </a:p>
        </p:txBody>
      </p:sp>
      <p:sp>
        <p:nvSpPr>
          <p:cNvPr id="4" name="Rectangle 3"/>
          <p:cNvSpPr/>
          <p:nvPr/>
        </p:nvSpPr>
        <p:spPr>
          <a:xfrm>
            <a:off x="897998" y="4666289"/>
            <a:ext cx="9917031" cy="523220"/>
          </a:xfrm>
          <a:prstGeom prst="rect">
            <a:avLst/>
          </a:prstGeom>
          <a:solidFill>
            <a:schemeClr val="accent1">
              <a:lumMod val="60000"/>
              <a:lumOff val="40000"/>
            </a:schemeClr>
          </a:solidFill>
          <a:ln w="19050">
            <a:solidFill>
              <a:schemeClr val="tx1"/>
            </a:solidFill>
          </a:ln>
        </p:spPr>
        <p:txBody>
          <a:bodyPr wrap="square" lIns="91440" tIns="45720" rIns="91440" bIns="45720" anchor="t">
            <a:spAutoFit/>
          </a:bodyPr>
          <a:lstStyle/>
          <a:p>
            <a:pPr>
              <a:spcAft>
                <a:spcPts val="1000"/>
              </a:spcAft>
              <a:tabLst>
                <a:tab pos="457200" algn="l"/>
              </a:tabLst>
            </a:pPr>
            <a:r>
              <a:rPr lang="en-US" sz="2800">
                <a:solidFill>
                  <a:srgbClr val="0D0D0D"/>
                </a:solidFill>
                <a:latin typeface="Calibri" panose="020F0502020204030204" pitchFamily="34" charset="0"/>
                <a:ea typeface="Calibri" panose="020F0502020204030204" pitchFamily="34" charset="0"/>
                <a:cs typeface="Calibri" panose="020F0502020204030204" pitchFamily="34" charset="0"/>
              </a:rPr>
              <a:t>Kite Service Desk:  </a:t>
            </a:r>
            <a:r>
              <a:rPr lang="en-US" sz="2800" u="sng">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kap-support@ku.edu</a:t>
            </a:r>
            <a:r>
              <a:rPr lang="en-US" sz="2800">
                <a:latin typeface="Calibri" panose="020F0502020204030204" pitchFamily="34" charset="0"/>
                <a:ea typeface="Calibri" panose="020F0502020204030204" pitchFamily="34" charset="0"/>
                <a:cs typeface="Calibri" panose="020F0502020204030204" pitchFamily="34" charset="0"/>
              </a:rPr>
              <a:t> </a:t>
            </a:r>
            <a:r>
              <a:rPr lang="en-US" sz="2800">
                <a:solidFill>
                  <a:srgbClr val="0D0D0D"/>
                </a:solidFill>
                <a:latin typeface="Calibri" panose="020F0502020204030204" pitchFamily="34" charset="0"/>
                <a:ea typeface="Calibri" panose="020F0502020204030204" pitchFamily="34" charset="0"/>
                <a:cs typeface="Calibri" panose="020F0502020204030204" pitchFamily="34" charset="0"/>
              </a:rPr>
              <a:t>|855-277-9752 | Live Chat</a:t>
            </a:r>
          </a:p>
        </p:txBody>
      </p:sp>
      <p:pic>
        <p:nvPicPr>
          <p:cNvPr id="6" name="Picture 2">
            <a:extLst>
              <a:ext uri="{FF2B5EF4-FFF2-40B4-BE49-F238E27FC236}">
                <a16:creationId xmlns:a16="http://schemas.microsoft.com/office/drawing/2014/main" id="{68D4D762-1A2B-4BEA-84E4-C1108A757B16}"/>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950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519" y="612766"/>
            <a:ext cx="9144000" cy="914400"/>
          </a:xfrm>
        </p:spPr>
        <p:txBody>
          <a:bodyPr/>
          <a:lstStyle/>
          <a:p>
            <a:r>
              <a:rPr lang="en-US">
                <a:latin typeface="Calibri" panose="020F0502020204030204" pitchFamily="34" charset="0"/>
                <a:cs typeface="Calibri" panose="020F0502020204030204" pitchFamily="34" charset="0"/>
              </a:rPr>
              <a:t>Personally Identifiable Information</a:t>
            </a:r>
          </a:p>
        </p:txBody>
      </p:sp>
      <p:sp>
        <p:nvSpPr>
          <p:cNvPr id="4" name="Rectangle 3"/>
          <p:cNvSpPr/>
          <p:nvPr/>
        </p:nvSpPr>
        <p:spPr>
          <a:xfrm>
            <a:off x="548640" y="2377440"/>
            <a:ext cx="10772503" cy="2067233"/>
          </a:xfrm>
          <a:prstGeom prst="rect">
            <a:avLst/>
          </a:prstGeom>
        </p:spPr>
        <p:txBody>
          <a:bodyPr wrap="square" lIns="91440" tIns="45720" rIns="91440" bIns="45720" anchor="t">
            <a:spAutoFit/>
          </a:bodyPr>
          <a:lstStyle/>
          <a:p>
            <a:pPr marL="342900" indent="-342900">
              <a:spcBef>
                <a:spcPts val="1000"/>
              </a:spcBef>
              <a:buClr>
                <a:schemeClr val="accent1"/>
              </a:buClr>
              <a:buSzPct val="80000"/>
              <a:buFont typeface="Wingdings 3" charset="2"/>
              <a:buChar char=""/>
            </a:pPr>
            <a:r>
              <a:rPr lang="en-US" sz="2400" b="1">
                <a:solidFill>
                  <a:schemeClr val="tx1">
                    <a:lumMod val="75000"/>
                    <a:lumOff val="25000"/>
                  </a:schemeClr>
                </a:solidFill>
                <a:latin typeface="Calibri"/>
                <a:ea typeface="+mn-lt"/>
                <a:cs typeface="Calibri"/>
              </a:rPr>
              <a:t>Do NOT send students’ Personally Identifiable Information (PII) via email</a:t>
            </a:r>
            <a:r>
              <a:rPr lang="en-US" sz="2400">
                <a:solidFill>
                  <a:schemeClr val="tx1">
                    <a:lumMod val="75000"/>
                    <a:lumOff val="25000"/>
                  </a:schemeClr>
                </a:solidFill>
                <a:latin typeface="Calibri"/>
                <a:ea typeface="+mn-lt"/>
                <a:cs typeface="Calibri"/>
              </a:rPr>
              <a:t>. This is a federal violation of the Family Educational Rights and Privacy Act (FERPA). PII includes such information as a student’s name, building name, or district name. </a:t>
            </a:r>
          </a:p>
          <a:p>
            <a:pPr marL="342900" indent="-342900">
              <a:spcBef>
                <a:spcPts val="1000"/>
              </a:spcBef>
              <a:buClr>
                <a:schemeClr val="accent1"/>
              </a:buClr>
              <a:buSzPct val="80000"/>
              <a:buFont typeface="Wingdings 3" charset="2"/>
              <a:buChar char=""/>
            </a:pPr>
            <a:r>
              <a:rPr lang="en-US" sz="2400" b="1">
                <a:solidFill>
                  <a:schemeClr val="tx1">
                    <a:lumMod val="75000"/>
                    <a:lumOff val="25000"/>
                  </a:schemeClr>
                </a:solidFill>
                <a:latin typeface="Calibri"/>
                <a:ea typeface="+mn-lt"/>
                <a:cs typeface="Calibri"/>
              </a:rPr>
              <a:t>DO send </a:t>
            </a:r>
            <a:r>
              <a:rPr lang="en-US" sz="2400">
                <a:solidFill>
                  <a:schemeClr val="tx1">
                    <a:lumMod val="75000"/>
                    <a:lumOff val="25000"/>
                  </a:schemeClr>
                </a:solidFill>
                <a:latin typeface="Calibri"/>
                <a:ea typeface="+mn-lt"/>
                <a:cs typeface="Calibri"/>
              </a:rPr>
              <a:t>the student ID number, session number, the item number, and the error or concern you are reporting regarding the test taker.</a:t>
            </a:r>
          </a:p>
        </p:txBody>
      </p:sp>
      <p:pic>
        <p:nvPicPr>
          <p:cNvPr id="5" name="Picture 2">
            <a:extLst>
              <a:ext uri="{FF2B5EF4-FFF2-40B4-BE49-F238E27FC236}">
                <a16:creationId xmlns:a16="http://schemas.microsoft.com/office/drawing/2014/main" id="{75BE1C27-14A3-4FE5-B772-B40E2769F0F8}"/>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84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130" y="607059"/>
            <a:ext cx="9144000" cy="914400"/>
          </a:xfrm>
        </p:spPr>
        <p:txBody>
          <a:bodyPr/>
          <a:lstStyle/>
          <a:p>
            <a:r>
              <a:rPr lang="en-US">
                <a:latin typeface="Calibri"/>
                <a:cs typeface="Calibri"/>
              </a:rPr>
              <a:t>Materials and Resources</a:t>
            </a:r>
          </a:p>
        </p:txBody>
      </p:sp>
      <p:sp>
        <p:nvSpPr>
          <p:cNvPr id="4" name="Content Placeholder 3"/>
          <p:cNvSpPr>
            <a:spLocks noGrp="1"/>
          </p:cNvSpPr>
          <p:nvPr>
            <p:ph sz="half" idx="1"/>
          </p:nvPr>
        </p:nvSpPr>
        <p:spPr>
          <a:xfrm>
            <a:off x="548640" y="2377440"/>
            <a:ext cx="4791490" cy="3416301"/>
          </a:xfrm>
        </p:spPr>
        <p:txBody>
          <a:bodyPr vert="horz" lIns="91440" tIns="45720" rIns="91440" bIns="45720" rtlCol="0" anchor="t">
            <a:normAutofit/>
          </a:bodyPr>
          <a:lstStyle/>
          <a:p>
            <a:pPr marL="0" indent="0">
              <a:buNone/>
            </a:pPr>
            <a:r>
              <a:rPr lang="en-US" sz="2400" b="1">
                <a:latin typeface="Calibri" panose="020F0502020204030204" pitchFamily="34" charset="0"/>
                <a:cs typeface="Calibri" panose="020F0502020204030204" pitchFamily="34" charset="0"/>
              </a:rPr>
              <a:t>Location: </a:t>
            </a:r>
            <a:r>
              <a:rPr lang="en-US" sz="2400" b="1">
                <a:latin typeface="Calibri" panose="020F0502020204030204" pitchFamily="34" charset="0"/>
                <a:cs typeface="Calibri" panose="020F0502020204030204" pitchFamily="34" charset="0"/>
                <a:hlinkClick r:id="rId3"/>
              </a:rPr>
              <a:t>KAP Website</a:t>
            </a:r>
            <a:endParaRPr lang="en-US" sz="2400" b="1">
              <a:latin typeface="Calibri" panose="020F0502020204030204" pitchFamily="34" charset="0"/>
              <a:cs typeface="Calibri" panose="020F0502020204030204" pitchFamily="34" charset="0"/>
            </a:endParaRPr>
          </a:p>
          <a:p>
            <a:r>
              <a:rPr lang="en-US" sz="2200" i="1">
                <a:latin typeface="Calibri" panose="020F0502020204030204" pitchFamily="34" charset="0"/>
                <a:cs typeface="Calibri" panose="020F0502020204030204" pitchFamily="34" charset="0"/>
              </a:rPr>
              <a:t>KELPA Screener Manual</a:t>
            </a:r>
          </a:p>
          <a:p>
            <a:r>
              <a:rPr lang="en-US" sz="2200">
                <a:latin typeface="Calibri" panose="020F0502020204030204" pitchFamily="34" charset="0"/>
                <a:cs typeface="Calibri" panose="020F0502020204030204" pitchFamily="34" charset="0"/>
              </a:rPr>
              <a:t>Online training</a:t>
            </a:r>
          </a:p>
          <a:p>
            <a:r>
              <a:rPr lang="en-US" sz="2200" i="1">
                <a:latin typeface="Calibri" panose="020F0502020204030204" pitchFamily="34" charset="0"/>
                <a:cs typeface="Calibri" panose="020F0502020204030204" pitchFamily="34" charset="0"/>
              </a:rPr>
              <a:t>Kite</a:t>
            </a:r>
            <a:r>
              <a:rPr lang="en-US" sz="2200">
                <a:latin typeface="Calibri" panose="020F0502020204030204" pitchFamily="34" charset="0"/>
                <a:cs typeface="Calibri" panose="020F0502020204030204" pitchFamily="34" charset="0"/>
              </a:rPr>
              <a:t> </a:t>
            </a:r>
            <a:r>
              <a:rPr lang="en-US" sz="2200" i="1">
                <a:latin typeface="Calibri" panose="020F0502020204030204" pitchFamily="34" charset="0"/>
                <a:cs typeface="Calibri" panose="020F0502020204030204" pitchFamily="34" charset="0"/>
              </a:rPr>
              <a:t>Student Portal Manual for Test Administrators</a:t>
            </a:r>
          </a:p>
          <a:p>
            <a:r>
              <a:rPr lang="en-US" sz="2200" i="1">
                <a:latin typeface="Calibri" panose="020F0502020204030204" pitchFamily="34" charset="0"/>
                <a:ea typeface="+mn-lt"/>
                <a:cs typeface="Calibri" panose="020F0502020204030204" pitchFamily="34" charset="0"/>
              </a:rPr>
              <a:t>Practice Test Guide for Educators</a:t>
            </a:r>
          </a:p>
          <a:p>
            <a:r>
              <a:rPr lang="en-US" sz="2200" i="1">
                <a:latin typeface="Calibri" panose="020F0502020204030204" pitchFamily="34" charset="0"/>
                <a:ea typeface="+mn-lt"/>
                <a:cs typeface="Calibri" panose="020F0502020204030204" pitchFamily="34" charset="0"/>
              </a:rPr>
              <a:t>KELPA Scoring Manual</a:t>
            </a:r>
            <a:endParaRPr lang="en-US" sz="2200" i="1">
              <a:latin typeface="Calibri" panose="020F0502020204030204" pitchFamily="34" charset="0"/>
              <a:cs typeface="Calibri" panose="020F0502020204030204" pitchFamily="34" charset="0"/>
            </a:endParaRPr>
          </a:p>
          <a:p>
            <a:pPr marL="0" indent="0">
              <a:buNone/>
            </a:pPr>
            <a:endParaRPr lang="en-US"/>
          </a:p>
          <a:p>
            <a:pPr marL="0" indent="0">
              <a:buNone/>
            </a:pPr>
            <a:endParaRPr lang="en-US"/>
          </a:p>
          <a:p>
            <a:endParaRPr lang="en-US"/>
          </a:p>
        </p:txBody>
      </p:sp>
      <p:sp>
        <p:nvSpPr>
          <p:cNvPr id="5" name="Content Placeholder 4"/>
          <p:cNvSpPr>
            <a:spLocks noGrp="1"/>
          </p:cNvSpPr>
          <p:nvPr>
            <p:ph sz="half" idx="2"/>
          </p:nvPr>
        </p:nvSpPr>
        <p:spPr>
          <a:xfrm>
            <a:off x="5340130" y="2377440"/>
            <a:ext cx="6495020" cy="4209350"/>
          </a:xfrm>
        </p:spPr>
        <p:txBody>
          <a:bodyPr vert="horz" lIns="91440" tIns="45720" rIns="91440" bIns="45720" rtlCol="0" anchor="t">
            <a:normAutofit/>
          </a:bodyPr>
          <a:lstStyle/>
          <a:p>
            <a:pPr marL="0" indent="0">
              <a:buNone/>
            </a:pPr>
            <a:r>
              <a:rPr lang="en-US" sz="2400" b="1">
                <a:latin typeface="Calibri"/>
                <a:cs typeface="Calibri"/>
              </a:rPr>
              <a:t>Location: </a:t>
            </a:r>
            <a:r>
              <a:rPr lang="en-US" sz="2400">
                <a:latin typeface="Calibri"/>
                <a:cs typeface="Calibri"/>
              </a:rPr>
              <a:t>Educator Portal HELP tab </a:t>
            </a:r>
          </a:p>
          <a:p>
            <a:r>
              <a:rPr lang="en-US" sz="2200" i="1">
                <a:latin typeface="Calibri"/>
                <a:cs typeface="Calibri"/>
              </a:rPr>
              <a:t>Rubrics for KELPA and KELPA Screener</a:t>
            </a:r>
          </a:p>
          <a:p>
            <a:r>
              <a:rPr lang="en-US" sz="2200" i="1">
                <a:latin typeface="Calibri"/>
                <a:cs typeface="Calibri"/>
              </a:rPr>
              <a:t>KELPA Screener Test Administration Directions for Session 3 </a:t>
            </a:r>
            <a:endParaRPr lang="en-US" sz="2200">
              <a:latin typeface="Calibri"/>
              <a:cs typeface="Calibri"/>
            </a:endParaRPr>
          </a:p>
          <a:p>
            <a:r>
              <a:rPr lang="en-US" sz="2200" i="1">
                <a:latin typeface="Calibri"/>
                <a:cs typeface="Calibri"/>
              </a:rPr>
              <a:t>KELPA Screener Kindergarten Writing Booklet </a:t>
            </a:r>
          </a:p>
          <a:p>
            <a:r>
              <a:rPr lang="en-US" sz="2200" i="1">
                <a:latin typeface="Calibri"/>
                <a:cs typeface="Calibri"/>
              </a:rPr>
              <a:t>KELPA Screener Grade 1 Writing Booklet</a:t>
            </a:r>
          </a:p>
          <a:p>
            <a:r>
              <a:rPr lang="en-US" sz="2200" i="1">
                <a:latin typeface="Calibri"/>
                <a:cs typeface="Calibri"/>
              </a:rPr>
              <a:t>KELPA Screener Rater Training Materials </a:t>
            </a:r>
            <a:r>
              <a:rPr lang="en-US" sz="2200">
                <a:latin typeface="Calibri"/>
                <a:cs typeface="Calibri"/>
              </a:rPr>
              <a:t>(grade/grade band specific)</a:t>
            </a:r>
          </a:p>
          <a:p>
            <a:pPr marL="457200" lvl="1" indent="0">
              <a:buNone/>
            </a:pPr>
            <a:endParaRPr lang="en-US"/>
          </a:p>
          <a:p>
            <a:endParaRPr lang="en-US"/>
          </a:p>
          <a:p>
            <a:endParaRPr lang="en-US"/>
          </a:p>
          <a:p>
            <a:endParaRPr lang="en-US"/>
          </a:p>
        </p:txBody>
      </p:sp>
      <p:pic>
        <p:nvPicPr>
          <p:cNvPr id="7" name="Picture 2">
            <a:extLst>
              <a:ext uri="{FF2B5EF4-FFF2-40B4-BE49-F238E27FC236}">
                <a16:creationId xmlns:a16="http://schemas.microsoft.com/office/drawing/2014/main" id="{5A4D8062-847E-4ACF-963B-F20EFB835B6D}"/>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106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31520"/>
            <a:ext cx="9144000" cy="914400"/>
          </a:xfrm>
        </p:spPr>
        <p:txBody>
          <a:bodyPr/>
          <a:lstStyle/>
          <a:p>
            <a:r>
              <a:rPr lang="en-US">
                <a:latin typeface="Calibri" panose="020F0502020204030204" pitchFamily="34" charset="0"/>
                <a:cs typeface="Calibri" panose="020F0502020204030204" pitchFamily="34" charset="0"/>
              </a:rPr>
              <a:t>Important Dates</a:t>
            </a:r>
          </a:p>
        </p:txBody>
      </p:sp>
      <p:graphicFrame>
        <p:nvGraphicFramePr>
          <p:cNvPr id="7" name="Content Placeholder 3">
            <a:extLst>
              <a:ext uri="{FF2B5EF4-FFF2-40B4-BE49-F238E27FC236}">
                <a16:creationId xmlns:a16="http://schemas.microsoft.com/office/drawing/2014/main" id="{D2B14AD8-407A-44E9-9B9F-83BF20BE9594}"/>
              </a:ext>
            </a:extLst>
          </p:cNvPr>
          <p:cNvGraphicFramePr>
            <a:graphicFrameLocks/>
          </p:cNvGraphicFramePr>
          <p:nvPr>
            <p:extLst>
              <p:ext uri="{D42A27DB-BD31-4B8C-83A1-F6EECF244321}">
                <p14:modId xmlns:p14="http://schemas.microsoft.com/office/powerpoint/2010/main" val="3083552767"/>
              </p:ext>
            </p:extLst>
          </p:nvPr>
        </p:nvGraphicFramePr>
        <p:xfrm>
          <a:off x="581892" y="2683823"/>
          <a:ext cx="11204364" cy="3341127"/>
        </p:xfrm>
        <a:graphic>
          <a:graphicData uri="http://schemas.openxmlformats.org/drawingml/2006/table">
            <a:tbl>
              <a:tblPr firstRow="1" firstCol="1" lastRow="1" lastCol="1" bandRow="1" bandCol="1">
                <a:tableStyleId>{5C22544A-7EE6-4342-B048-85BDC9FD1C3A}</a:tableStyleId>
              </a:tblPr>
              <a:tblGrid>
                <a:gridCol w="5243555">
                  <a:extLst>
                    <a:ext uri="{9D8B030D-6E8A-4147-A177-3AD203B41FA5}">
                      <a16:colId xmlns:a16="http://schemas.microsoft.com/office/drawing/2014/main" val="471443546"/>
                    </a:ext>
                  </a:extLst>
                </a:gridCol>
                <a:gridCol w="5960809">
                  <a:extLst>
                    <a:ext uri="{9D8B030D-6E8A-4147-A177-3AD203B41FA5}">
                      <a16:colId xmlns:a16="http://schemas.microsoft.com/office/drawing/2014/main" val="1923960135"/>
                    </a:ext>
                  </a:extLst>
                </a:gridCol>
              </a:tblGrid>
              <a:tr h="449304">
                <a:tc>
                  <a:txBody>
                    <a:bodyPr/>
                    <a:lstStyle/>
                    <a:p>
                      <a:pPr marL="0" marR="0" algn="ctr">
                        <a:lnSpc>
                          <a:spcPct val="107000"/>
                        </a:lnSpc>
                        <a:spcBef>
                          <a:spcPts val="190"/>
                        </a:spcBef>
                        <a:spcAft>
                          <a:spcPts val="0"/>
                        </a:spcAft>
                      </a:pPr>
                      <a:r>
                        <a:rPr lang="en-US" sz="2400" b="1" dirty="0">
                          <a:solidFill>
                            <a:schemeClr val="tx1"/>
                          </a:solidFill>
                          <a:effectLst/>
                          <a:latin typeface="Calibri"/>
                          <a:cs typeface="Calibri"/>
                        </a:rPr>
                        <a:t>Date</a:t>
                      </a:r>
                      <a:endParaRPr lang="en-US" sz="2400" b="1" dirty="0">
                        <a:solidFill>
                          <a:schemeClr val="tx1"/>
                        </a:solidFill>
                        <a:effectLst/>
                        <a:latin typeface="Calibri"/>
                        <a:ea typeface="Trebuchet MS" panose="020B0603020202020204" pitchFamily="34" charset="0"/>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lnSpc>
                          <a:spcPct val="107000"/>
                        </a:lnSpc>
                        <a:spcBef>
                          <a:spcPts val="190"/>
                        </a:spcBef>
                        <a:spcAft>
                          <a:spcPts val="0"/>
                        </a:spcAft>
                      </a:pPr>
                      <a:r>
                        <a:rPr lang="en-US" sz="2400" b="1" dirty="0">
                          <a:solidFill>
                            <a:schemeClr val="tx1"/>
                          </a:solidFill>
                          <a:effectLst/>
                          <a:latin typeface="Calibri"/>
                          <a:cs typeface="Calibri"/>
                        </a:rPr>
                        <a:t>Event</a:t>
                      </a:r>
                      <a:endParaRPr lang="en-US" sz="2400" b="1" dirty="0">
                        <a:solidFill>
                          <a:schemeClr val="tx1"/>
                        </a:solidFill>
                        <a:effectLst/>
                        <a:latin typeface="Calibri"/>
                        <a:ea typeface="Trebuchet MS" panose="020B0603020202020204" pitchFamily="34" charset="0"/>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11264692"/>
                  </a:ext>
                </a:extLst>
              </a:tr>
              <a:tr h="595725">
                <a:tc>
                  <a:txBody>
                    <a:bodyPr/>
                    <a:lstStyle/>
                    <a:p>
                      <a:pPr marL="0" marR="0" algn="l">
                        <a:lnSpc>
                          <a:spcPct val="107000"/>
                        </a:lnSpc>
                        <a:spcBef>
                          <a:spcPts val="150"/>
                        </a:spcBef>
                        <a:spcAft>
                          <a:spcPts val="0"/>
                        </a:spcAft>
                      </a:pPr>
                      <a:r>
                        <a:rPr lang="en-US" sz="2400" b="0" dirty="0">
                          <a:solidFill>
                            <a:schemeClr val="tx1"/>
                          </a:solidFill>
                          <a:effectLst/>
                          <a:latin typeface="Calibri"/>
                          <a:cs typeface="Calibri"/>
                        </a:rPr>
                        <a:t>  August 1, 2022 </a:t>
                      </a:r>
                      <a:r>
                        <a:rPr lang="en-US" sz="2400" b="0" i="0" u="none" strike="noStrike" noProof="0" dirty="0">
                          <a:solidFill>
                            <a:schemeClr val="tx1"/>
                          </a:solidFill>
                          <a:effectLst/>
                          <a:latin typeface="Calibri"/>
                        </a:rPr>
                        <a:t>– </a:t>
                      </a:r>
                      <a:r>
                        <a:rPr lang="en-US" sz="2400" b="0" dirty="0">
                          <a:solidFill>
                            <a:schemeClr val="tx1"/>
                          </a:solidFill>
                          <a:effectLst/>
                          <a:latin typeface="Calibri"/>
                          <a:cs typeface="Calibri"/>
                        </a:rPr>
                        <a:t>July 21, 2023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150"/>
                        </a:spcBef>
                        <a:spcAft>
                          <a:spcPts val="0"/>
                        </a:spcAft>
                      </a:pPr>
                      <a:r>
                        <a:rPr lang="en-US" sz="2400" b="0" dirty="0">
                          <a:solidFill>
                            <a:schemeClr val="tx1"/>
                          </a:solidFill>
                          <a:effectLst/>
                          <a:latin typeface="Calibri"/>
                          <a:cs typeface="Calibri"/>
                        </a:rPr>
                        <a:t> Screener available in Kite Student Portal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9747310"/>
                  </a:ext>
                </a:extLst>
              </a:tr>
              <a:tr h="568007">
                <a:tc>
                  <a:txBody>
                    <a:bodyPr/>
                    <a:lstStyle/>
                    <a:p>
                      <a:pPr marL="0" marR="0" algn="l">
                        <a:lnSpc>
                          <a:spcPct val="107000"/>
                        </a:lnSpc>
                        <a:spcBef>
                          <a:spcPts val="150"/>
                        </a:spcBef>
                        <a:spcAft>
                          <a:spcPts val="0"/>
                        </a:spcAft>
                      </a:pPr>
                      <a:r>
                        <a:rPr lang="en-US" sz="2400" b="0" dirty="0">
                          <a:solidFill>
                            <a:schemeClr val="tx1"/>
                          </a:solidFill>
                          <a:effectLst/>
                          <a:latin typeface="Calibri"/>
                          <a:cs typeface="Calibri"/>
                        </a:rPr>
                        <a:t>  Student enrolling on first day of school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algn="l">
                        <a:lnSpc>
                          <a:spcPct val="107000"/>
                        </a:lnSpc>
                        <a:spcBef>
                          <a:spcPts val="150"/>
                        </a:spcBef>
                        <a:spcAft>
                          <a:spcPts val="0"/>
                        </a:spcAft>
                        <a:buNone/>
                      </a:pPr>
                      <a:r>
                        <a:rPr lang="en-US" sz="2400" b="0" dirty="0">
                          <a:solidFill>
                            <a:schemeClr val="tx1"/>
                          </a:solidFill>
                          <a:effectLst/>
                          <a:latin typeface="Calibri"/>
                          <a:cs typeface="Calibri"/>
                        </a:rPr>
                        <a:t> Screener must be administered to student within 30 days of enrollment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5062313"/>
                  </a:ext>
                </a:extLst>
              </a:tr>
              <a:tr h="568006">
                <a:tc>
                  <a:txBody>
                    <a:bodyPr/>
                    <a:lstStyle/>
                    <a:p>
                      <a:pPr marL="0" lvl="0" algn="l">
                        <a:lnSpc>
                          <a:spcPct val="107000"/>
                        </a:lnSpc>
                        <a:spcBef>
                          <a:spcPts val="150"/>
                        </a:spcBef>
                        <a:spcAft>
                          <a:spcPts val="0"/>
                        </a:spcAft>
                        <a:buNone/>
                      </a:pPr>
                      <a:r>
                        <a:rPr lang="en-US" sz="2400" b="0" dirty="0">
                          <a:solidFill>
                            <a:schemeClr val="tx1"/>
                          </a:solidFill>
                          <a:effectLst/>
                          <a:latin typeface="Calibri"/>
                          <a:cs typeface="Calibri"/>
                        </a:rPr>
                        <a:t>  Student enrolling after 1st day of school</a:t>
                      </a:r>
                      <a:endParaRPr lang="en-US" dirty="0"/>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lvl="0" algn="l">
                        <a:lnSpc>
                          <a:spcPct val="107000"/>
                        </a:lnSpc>
                        <a:spcBef>
                          <a:spcPts val="150"/>
                        </a:spcBef>
                        <a:spcAft>
                          <a:spcPts val="0"/>
                        </a:spcAft>
                        <a:buNone/>
                      </a:pPr>
                      <a:r>
                        <a:rPr lang="en-US" sz="2400" b="0" dirty="0">
                          <a:solidFill>
                            <a:schemeClr val="tx1"/>
                          </a:solidFill>
                          <a:effectLst/>
                          <a:latin typeface="Calibri"/>
                          <a:cs typeface="Calibri"/>
                        </a:rPr>
                        <a:t> Screener must be administered within 2 weeks  of enrollment</a:t>
                      </a:r>
                    </a:p>
                  </a:txBody>
                  <a:tcPr marL="0" marR="0" marT="0" marB="0">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119231236"/>
                  </a:ext>
                </a:extLst>
              </a:tr>
              <a:tr h="449304">
                <a:tc>
                  <a:txBody>
                    <a:bodyPr/>
                    <a:lstStyle/>
                    <a:p>
                      <a:pPr marL="0" marR="0" lvl="0" algn="l">
                        <a:lnSpc>
                          <a:spcPct val="107000"/>
                        </a:lnSpc>
                        <a:spcBef>
                          <a:spcPts val="150"/>
                        </a:spcBef>
                        <a:spcAft>
                          <a:spcPts val="0"/>
                        </a:spcAft>
                        <a:buNone/>
                      </a:pPr>
                      <a:r>
                        <a:rPr lang="en-US" sz="2400" b="0" i="0" u="none" strike="noStrike" noProof="0" dirty="0">
                          <a:solidFill>
                            <a:schemeClr val="tx1"/>
                          </a:solidFill>
                          <a:effectLst/>
                          <a:latin typeface="Calibri"/>
                        </a:rPr>
                        <a:t>  July 24 – 28, 2023</a:t>
                      </a:r>
                      <a:endParaRPr lang="en-US" sz="2400" dirty="0">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150"/>
                        </a:spcBef>
                        <a:spcAft>
                          <a:spcPts val="0"/>
                        </a:spcAft>
                      </a:pPr>
                      <a:r>
                        <a:rPr lang="en-US" sz="2400" b="0">
                          <a:solidFill>
                            <a:schemeClr val="tx1"/>
                          </a:solidFill>
                          <a:effectLst/>
                          <a:latin typeface="Calibri"/>
                          <a:cs typeface="Calibri"/>
                        </a:rPr>
                        <a:t> Kite </a:t>
                      </a:r>
                      <a:r>
                        <a:rPr lang="en-US" sz="2400" b="0" dirty="0">
                          <a:solidFill>
                            <a:schemeClr val="tx1"/>
                          </a:solidFill>
                          <a:effectLst/>
                          <a:latin typeface="Calibri"/>
                          <a:cs typeface="Calibri"/>
                        </a:rPr>
                        <a:t>Suite unavailable due to annual maintenance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02630"/>
                  </a:ext>
                </a:extLst>
              </a:tr>
            </a:tbl>
          </a:graphicData>
        </a:graphic>
      </p:graphicFrame>
      <p:pic>
        <p:nvPicPr>
          <p:cNvPr id="8" name="Picture 2">
            <a:extLst>
              <a:ext uri="{FF2B5EF4-FFF2-40B4-BE49-F238E27FC236}">
                <a16:creationId xmlns:a16="http://schemas.microsoft.com/office/drawing/2014/main" id="{D13EF74E-766D-495F-A980-B767F1CD5BFB}"/>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4246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8" name="Picture 2">
            <a:extLst>
              <a:ext uri="{FF2B5EF4-FFF2-40B4-BE49-F238E27FC236}">
                <a16:creationId xmlns:a16="http://schemas.microsoft.com/office/drawing/2014/main" id="{C51060D6-766A-4CAB-93FA-31FC9981DF7A}"/>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A9452D22-7970-4BE0-82EE-804F04158D6E}"/>
              </a:ext>
            </a:extLst>
          </p:cNvPr>
          <p:cNvSpPr txBox="1">
            <a:spLocks/>
          </p:cNvSpPr>
          <p:nvPr/>
        </p:nvSpPr>
        <p:spPr bwMode="gray">
          <a:xfrm>
            <a:off x="4732342" y="1370143"/>
            <a:ext cx="6391270" cy="415744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600">
                <a:solidFill>
                  <a:schemeClr val="bg1"/>
                </a:solidFill>
                <a:latin typeface="Calibri" panose="020F0502020204030204" pitchFamily="34" charset="0"/>
                <a:cs typeface="Calibri" panose="020F0502020204030204" pitchFamily="34" charset="0"/>
              </a:rPr>
              <a:t>Questions?</a:t>
            </a:r>
          </a:p>
        </p:txBody>
      </p:sp>
      <p:sp>
        <p:nvSpPr>
          <p:cNvPr id="20" name="Text Placeholder 4">
            <a:extLst>
              <a:ext uri="{FF2B5EF4-FFF2-40B4-BE49-F238E27FC236}">
                <a16:creationId xmlns:a16="http://schemas.microsoft.com/office/drawing/2014/main" id="{07AAE5F8-D120-478A-823F-1E49BD3F1FA0}"/>
              </a:ext>
            </a:extLst>
          </p:cNvPr>
          <p:cNvSpPr txBox="1">
            <a:spLocks/>
          </p:cNvSpPr>
          <p:nvPr/>
        </p:nvSpPr>
        <p:spPr>
          <a:xfrm>
            <a:off x="1175783" y="1370143"/>
            <a:ext cx="3197837" cy="4157446"/>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r"/>
            <a:r>
              <a:rPr lang="en-US" sz="2400">
                <a:solidFill>
                  <a:schemeClr val="bg1"/>
                </a:solidFill>
              </a:rPr>
              <a:t>Julie Ewing, KSDE  </a:t>
            </a:r>
          </a:p>
          <a:p>
            <a:pPr algn="r"/>
            <a:r>
              <a:rPr lang="en-US" sz="2400">
                <a:solidFill>
                  <a:schemeClr val="bg1"/>
                </a:solidFill>
              </a:rPr>
              <a:t>jewing@ksde.org</a:t>
            </a:r>
          </a:p>
        </p:txBody>
      </p:sp>
      <p:cxnSp>
        <p:nvCxnSpPr>
          <p:cNvPr id="3" name="Straight Connector 2">
            <a:extLst>
              <a:ext uri="{FF2B5EF4-FFF2-40B4-BE49-F238E27FC236}">
                <a16:creationId xmlns:a16="http://schemas.microsoft.com/office/drawing/2014/main" id="{EAE9C8E6-D2A3-49B3-959C-FA569564C949}"/>
              </a:ext>
            </a:extLst>
          </p:cNvPr>
          <p:cNvCxnSpPr/>
          <p:nvPr/>
        </p:nvCxnSpPr>
        <p:spPr>
          <a:xfrm>
            <a:off x="4536374" y="1597827"/>
            <a:ext cx="0" cy="32706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29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282EC-EC54-C526-9161-8383038C9866}"/>
              </a:ext>
            </a:extLst>
          </p:cNvPr>
          <p:cNvSpPr>
            <a:spLocks noGrp="1"/>
          </p:cNvSpPr>
          <p:nvPr>
            <p:ph type="title"/>
          </p:nvPr>
        </p:nvSpPr>
        <p:spPr>
          <a:xfrm>
            <a:off x="751192" y="727064"/>
            <a:ext cx="8761413" cy="706964"/>
          </a:xfrm>
        </p:spPr>
        <p:txBody>
          <a:bodyPr/>
          <a:lstStyle/>
          <a:p>
            <a:r>
              <a:rPr lang="en-US">
                <a:latin typeface="Calibri" panose="020F0502020204030204" pitchFamily="34" charset="0"/>
                <a:cs typeface="Calibri" panose="020F0502020204030204" pitchFamily="34" charset="0"/>
              </a:rPr>
              <a:t>Whom to Assess</a:t>
            </a:r>
          </a:p>
        </p:txBody>
      </p:sp>
      <p:sp>
        <p:nvSpPr>
          <p:cNvPr id="3" name="Content Placeholder 2">
            <a:extLst>
              <a:ext uri="{FF2B5EF4-FFF2-40B4-BE49-F238E27FC236}">
                <a16:creationId xmlns:a16="http://schemas.microsoft.com/office/drawing/2014/main" id="{84F84B35-93BF-44BE-A188-C2D8F19DF495}"/>
              </a:ext>
            </a:extLst>
          </p:cNvPr>
          <p:cNvSpPr>
            <a:spLocks noGrp="1"/>
          </p:cNvSpPr>
          <p:nvPr>
            <p:ph idx="1"/>
          </p:nvPr>
        </p:nvSpPr>
        <p:spPr>
          <a:xfrm>
            <a:off x="535568" y="2361154"/>
            <a:ext cx="11120864" cy="3416300"/>
          </a:xfrm>
        </p:spPr>
        <p:txBody>
          <a:bodyPr vert="horz" lIns="91440" tIns="45720" rIns="91440" bIns="45720" rtlCol="0" anchor="t">
            <a:normAutofit/>
          </a:bodyPr>
          <a:lstStyle/>
          <a:p>
            <a:r>
              <a:rPr lang="en-US" sz="2400">
                <a:latin typeface="Calibri"/>
                <a:ea typeface="+mn-lt"/>
                <a:cs typeface="+mn-lt"/>
              </a:rPr>
              <a:t>Students who are new to a school district and whose </a:t>
            </a:r>
            <a:r>
              <a:rPr lang="en-US" sz="2400" i="1">
                <a:latin typeface="Calibri"/>
                <a:ea typeface="+mn-lt"/>
                <a:cs typeface="+mn-lt"/>
              </a:rPr>
              <a:t>Home Language Survey </a:t>
            </a:r>
            <a:r>
              <a:rPr lang="en-US" sz="2400">
                <a:latin typeface="Calibri"/>
                <a:ea typeface="+mn-lt"/>
                <a:cs typeface="+mn-lt"/>
              </a:rPr>
              <a:t>suggests they speak a language other than English in the home should be screened using the KELPA Screener.</a:t>
            </a:r>
            <a:endParaRPr lang="en-US" sz="2400">
              <a:latin typeface="Calibri"/>
            </a:endParaRPr>
          </a:p>
          <a:p>
            <a:r>
              <a:rPr lang="en-US" sz="2400">
                <a:latin typeface="Calibri"/>
                <a:cs typeface="Calibri"/>
              </a:rPr>
              <a:t>Students who are transferring from another Kansas school district may have already taken a KELPA Screener and do </a:t>
            </a:r>
            <a:r>
              <a:rPr lang="en-US" sz="2400" b="1">
                <a:latin typeface="Calibri"/>
                <a:cs typeface="Calibri"/>
              </a:rPr>
              <a:t>not </a:t>
            </a:r>
            <a:r>
              <a:rPr lang="en-US" sz="2400">
                <a:latin typeface="Calibri"/>
                <a:cs typeface="Calibri"/>
              </a:rPr>
              <a:t>need to be screened again.</a:t>
            </a:r>
          </a:p>
          <a:p>
            <a:endParaRPr lang="en-US" sz="2400">
              <a:latin typeface="Calibri"/>
              <a:cs typeface="Calibri"/>
            </a:endParaRPr>
          </a:p>
          <a:p>
            <a:endParaRPr lang="en-US"/>
          </a:p>
          <a:p>
            <a:pPr marL="0" indent="0">
              <a:buNone/>
            </a:pPr>
            <a:endParaRPr lang="en-US"/>
          </a:p>
          <a:p>
            <a:endParaRPr lang="en-US"/>
          </a:p>
        </p:txBody>
      </p:sp>
      <p:pic>
        <p:nvPicPr>
          <p:cNvPr id="5" name="Picture 2">
            <a:extLst>
              <a:ext uri="{FF2B5EF4-FFF2-40B4-BE49-F238E27FC236}">
                <a16:creationId xmlns:a16="http://schemas.microsoft.com/office/drawing/2014/main" id="{03DF21C8-2799-422A-AD41-276694A67303}"/>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00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394" y="684019"/>
            <a:ext cx="9144000" cy="914400"/>
          </a:xfrm>
        </p:spPr>
        <p:txBody>
          <a:bodyPr vert="horz" lIns="91440" tIns="45720" rIns="91440" bIns="45720" rtlCol="0" anchor="ctr">
            <a:noAutofit/>
          </a:bodyPr>
          <a:lstStyle/>
          <a:p>
            <a:r>
              <a:rPr lang="en-US">
                <a:latin typeface="Calibri"/>
                <a:cs typeface="Calibri"/>
              </a:rPr>
              <a:t>Test Design</a:t>
            </a:r>
            <a:endParaRPr 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48640" y="2415779"/>
            <a:ext cx="10976251" cy="4209201"/>
          </a:xfrm>
        </p:spPr>
        <p:txBody>
          <a:bodyPr vert="horz" lIns="91440" tIns="45720" rIns="91440" bIns="45720" rtlCol="0" anchor="t">
            <a:noAutofit/>
          </a:bodyPr>
          <a:lstStyle/>
          <a:p>
            <a:pPr marL="368935" indent="-342900"/>
            <a:r>
              <a:rPr lang="en-US" sz="2400">
                <a:latin typeface="Calibri"/>
                <a:cs typeface="Calibri"/>
              </a:rPr>
              <a:t>Aligns with the Kansas English Learner (EL) Standards (board approved 9/2018)</a:t>
            </a:r>
          </a:p>
          <a:p>
            <a:r>
              <a:rPr lang="en-US" sz="2400">
                <a:latin typeface="Calibri"/>
                <a:cs typeface="Calibri"/>
              </a:rPr>
              <a:t>Fixed form, three scored test sessions, mixed domains</a:t>
            </a:r>
          </a:p>
          <a:p>
            <a:r>
              <a:rPr lang="en-US" sz="2400">
                <a:latin typeface="Calibri"/>
                <a:cs typeface="Calibri"/>
              </a:rPr>
              <a:t>One non-scored, practice session</a:t>
            </a:r>
          </a:p>
          <a:p>
            <a:r>
              <a:rPr lang="en-US" sz="2400">
                <a:latin typeface="Calibri"/>
                <a:cs typeface="Calibri"/>
              </a:rPr>
              <a:t>Untimed—students should be given as much time as needed</a:t>
            </a:r>
          </a:p>
          <a:p>
            <a:r>
              <a:rPr lang="en-US" sz="2400">
                <a:latin typeface="Calibri"/>
                <a:cs typeface="Calibri"/>
              </a:rPr>
              <a:t>Tested domains: reading, writing, listening, and speaking</a:t>
            </a:r>
          </a:p>
          <a:p>
            <a:r>
              <a:rPr lang="en-US" sz="2400">
                <a:latin typeface="Calibri"/>
                <a:cs typeface="Calibri"/>
              </a:rPr>
              <a:t>Test grade bands: K, 1, 2–3, 4–5, 6–8, and 9–12</a:t>
            </a:r>
          </a:p>
          <a:p>
            <a:r>
              <a:rPr lang="en-US" sz="2400">
                <a:latin typeface="Calibri"/>
                <a:cs typeface="Calibri"/>
              </a:rPr>
              <a:t>Score of </a:t>
            </a:r>
            <a:r>
              <a:rPr lang="en-US" sz="2400" b="1">
                <a:latin typeface="Calibri"/>
                <a:cs typeface="Calibri"/>
              </a:rPr>
              <a:t>Proficient</a:t>
            </a:r>
            <a:r>
              <a:rPr lang="en-US" sz="2400">
                <a:latin typeface="Calibri"/>
                <a:cs typeface="Calibri"/>
              </a:rPr>
              <a:t> indicates student </a:t>
            </a:r>
            <a:r>
              <a:rPr lang="en-US" sz="2400" b="1">
                <a:latin typeface="Calibri"/>
                <a:cs typeface="Calibri"/>
              </a:rPr>
              <a:t>does not </a:t>
            </a:r>
            <a:r>
              <a:rPr lang="en-US" sz="2400">
                <a:latin typeface="Calibri"/>
                <a:cs typeface="Calibri"/>
              </a:rPr>
              <a:t>qualify for</a:t>
            </a:r>
            <a:r>
              <a:rPr lang="en-US" sz="2400">
                <a:solidFill>
                  <a:schemeClr val="tx1"/>
                </a:solidFill>
                <a:latin typeface="Calibri"/>
                <a:cs typeface="Calibri"/>
              </a:rPr>
              <a:t> </a:t>
            </a:r>
            <a:r>
              <a:rPr lang="en-US" sz="2400">
                <a:latin typeface="Calibri"/>
                <a:cs typeface="Calibri"/>
              </a:rPr>
              <a:t>ESOL services.</a:t>
            </a:r>
          </a:p>
          <a:p>
            <a:r>
              <a:rPr lang="en-US" sz="2400">
                <a:latin typeface="Calibri"/>
                <a:cs typeface="Calibri"/>
              </a:rPr>
              <a:t>Score of </a:t>
            </a:r>
            <a:r>
              <a:rPr lang="en-US" sz="2400" b="1">
                <a:latin typeface="Calibri"/>
                <a:cs typeface="Calibri"/>
              </a:rPr>
              <a:t>Not Proficient</a:t>
            </a:r>
            <a:r>
              <a:rPr lang="en-US" sz="2400">
                <a:latin typeface="Calibri"/>
                <a:cs typeface="Calibri"/>
              </a:rPr>
              <a:t> indicates student </a:t>
            </a:r>
            <a:r>
              <a:rPr lang="en-US" sz="2400" b="1">
                <a:latin typeface="Calibri"/>
                <a:cs typeface="Calibri"/>
              </a:rPr>
              <a:t>does </a:t>
            </a:r>
            <a:r>
              <a:rPr lang="en-US" sz="2400">
                <a:latin typeface="Calibri"/>
                <a:cs typeface="Calibri"/>
              </a:rPr>
              <a:t>qualify for ESOL services.</a:t>
            </a:r>
          </a:p>
        </p:txBody>
      </p:sp>
      <p:pic>
        <p:nvPicPr>
          <p:cNvPr id="5" name="Picture 2">
            <a:extLst>
              <a:ext uri="{FF2B5EF4-FFF2-40B4-BE49-F238E27FC236}">
                <a16:creationId xmlns:a16="http://schemas.microsoft.com/office/drawing/2014/main" id="{E5A0F9F5-8309-4CEF-9B74-EC7F6C1E9FCC}"/>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29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130" y="669991"/>
            <a:ext cx="9144000" cy="914400"/>
          </a:xfrm>
        </p:spPr>
        <p:txBody>
          <a:bodyPr/>
          <a:lstStyle/>
          <a:p>
            <a:r>
              <a:rPr lang="en-US">
                <a:latin typeface="Calibri"/>
                <a:cs typeface="Calibri"/>
              </a:rPr>
              <a:t>Materials and Resources</a:t>
            </a:r>
          </a:p>
        </p:txBody>
      </p:sp>
      <p:sp>
        <p:nvSpPr>
          <p:cNvPr id="4" name="Content Placeholder 3"/>
          <p:cNvSpPr>
            <a:spLocks noGrp="1"/>
          </p:cNvSpPr>
          <p:nvPr>
            <p:ph sz="half" idx="1"/>
          </p:nvPr>
        </p:nvSpPr>
        <p:spPr>
          <a:xfrm>
            <a:off x="548640" y="2377440"/>
            <a:ext cx="4791490" cy="3416301"/>
          </a:xfrm>
        </p:spPr>
        <p:txBody>
          <a:bodyPr vert="horz" lIns="91440" tIns="45720" rIns="91440" bIns="45720" rtlCol="0" anchor="t">
            <a:normAutofit/>
          </a:bodyPr>
          <a:lstStyle/>
          <a:p>
            <a:pPr marL="0" indent="0">
              <a:buNone/>
            </a:pPr>
            <a:r>
              <a:rPr lang="en-US" sz="2400" b="1" dirty="0">
                <a:latin typeface="Calibri"/>
                <a:cs typeface="Calibri"/>
              </a:rPr>
              <a:t>Location: </a:t>
            </a:r>
            <a:r>
              <a:rPr lang="en-US" sz="2400" b="1" dirty="0">
                <a:latin typeface="Calibri"/>
                <a:cs typeface="Calibri"/>
                <a:hlinkClick r:id="rId3"/>
              </a:rPr>
              <a:t>Kansas Assessment  Program (KAP) website</a:t>
            </a:r>
            <a:endParaRPr lang="en-US" sz="2400" b="1" dirty="0">
              <a:latin typeface="Calibri"/>
              <a:cs typeface="Calibri"/>
            </a:endParaRPr>
          </a:p>
          <a:p>
            <a:r>
              <a:rPr lang="en-US" sz="2200" i="1" dirty="0">
                <a:latin typeface="Calibri"/>
                <a:cs typeface="Calibri"/>
              </a:rPr>
              <a:t>KELPA Screener Manual</a:t>
            </a:r>
          </a:p>
          <a:p>
            <a:r>
              <a:rPr lang="en-US" sz="2200" i="1" dirty="0">
                <a:latin typeface="Calibri"/>
                <a:cs typeface="Calibri"/>
              </a:rPr>
              <a:t>Kite®</a:t>
            </a:r>
            <a:r>
              <a:rPr lang="en-US" sz="2200" dirty="0">
                <a:latin typeface="Calibri"/>
                <a:cs typeface="Calibri"/>
              </a:rPr>
              <a:t> </a:t>
            </a:r>
            <a:r>
              <a:rPr lang="en-US" sz="2200" i="1" dirty="0">
                <a:latin typeface="Calibri"/>
                <a:cs typeface="Calibri"/>
              </a:rPr>
              <a:t>Student Portal Manual for Test Administrators</a:t>
            </a:r>
          </a:p>
          <a:p>
            <a:r>
              <a:rPr lang="en-US" sz="2200" i="1" dirty="0">
                <a:latin typeface="Calibri"/>
                <a:ea typeface="+mn-lt"/>
                <a:cs typeface="Calibri"/>
              </a:rPr>
              <a:t>Practice Test Guide for Educators</a:t>
            </a:r>
          </a:p>
          <a:p>
            <a:r>
              <a:rPr lang="en-US" sz="2200" i="1" dirty="0">
                <a:latin typeface="Calibri"/>
                <a:ea typeface="+mn-lt"/>
                <a:cs typeface="Calibri"/>
              </a:rPr>
              <a:t>KELPA Scoring Manual</a:t>
            </a:r>
            <a:endParaRPr lang="en-US" sz="2200" i="1" dirty="0">
              <a:latin typeface="Calibri"/>
              <a:cs typeface="Calibri"/>
            </a:endParaRPr>
          </a:p>
          <a:p>
            <a:pPr marL="0" indent="0">
              <a:buNone/>
            </a:pPr>
            <a:endParaRPr lang="en-US"/>
          </a:p>
          <a:p>
            <a:pPr marL="0" indent="0">
              <a:buNone/>
            </a:pPr>
            <a:endParaRPr lang="en-US"/>
          </a:p>
          <a:p>
            <a:endParaRPr lang="en-US"/>
          </a:p>
        </p:txBody>
      </p:sp>
      <p:sp>
        <p:nvSpPr>
          <p:cNvPr id="5" name="Content Placeholder 4"/>
          <p:cNvSpPr>
            <a:spLocks noGrp="1"/>
          </p:cNvSpPr>
          <p:nvPr>
            <p:ph sz="half" idx="2"/>
          </p:nvPr>
        </p:nvSpPr>
        <p:spPr>
          <a:xfrm>
            <a:off x="5340130" y="2377440"/>
            <a:ext cx="6495020" cy="4209350"/>
          </a:xfrm>
        </p:spPr>
        <p:txBody>
          <a:bodyPr vert="horz" lIns="91440" tIns="45720" rIns="91440" bIns="45720" rtlCol="0" anchor="t">
            <a:normAutofit/>
          </a:bodyPr>
          <a:lstStyle/>
          <a:p>
            <a:pPr marL="0" indent="0">
              <a:buNone/>
            </a:pPr>
            <a:r>
              <a:rPr lang="en-US" sz="2400" b="1">
                <a:latin typeface="Calibri"/>
                <a:cs typeface="Calibri"/>
              </a:rPr>
              <a:t>Location: Educator Portal Help tab</a:t>
            </a:r>
            <a:r>
              <a:rPr lang="en-US" sz="2400">
                <a:latin typeface="Calibri"/>
                <a:cs typeface="Calibri"/>
              </a:rPr>
              <a:t> </a:t>
            </a:r>
          </a:p>
          <a:p>
            <a:r>
              <a:rPr lang="en-US" sz="2200" i="1">
                <a:latin typeface="Calibri"/>
                <a:cs typeface="Calibri"/>
              </a:rPr>
              <a:t>Rubrics for KELPA and KELPA Screener</a:t>
            </a:r>
          </a:p>
          <a:p>
            <a:r>
              <a:rPr lang="en-US" sz="2200" i="1">
                <a:latin typeface="Calibri"/>
                <a:cs typeface="Calibri"/>
              </a:rPr>
              <a:t>KELPA Screener Test Administration Directions for Session 3 </a:t>
            </a:r>
            <a:endParaRPr lang="en-US" sz="2200">
              <a:latin typeface="Calibri"/>
              <a:cs typeface="Calibri"/>
            </a:endParaRPr>
          </a:p>
          <a:p>
            <a:r>
              <a:rPr lang="en-US" sz="2200" i="1">
                <a:latin typeface="Calibri"/>
                <a:cs typeface="Calibri"/>
              </a:rPr>
              <a:t>KELPA Screener Kindergarten Writing Booklet </a:t>
            </a:r>
          </a:p>
          <a:p>
            <a:r>
              <a:rPr lang="en-US" sz="2200" i="1">
                <a:latin typeface="Calibri"/>
                <a:cs typeface="Calibri"/>
              </a:rPr>
              <a:t>KELPA Screener Grade 1 Writing Booklet</a:t>
            </a:r>
          </a:p>
          <a:p>
            <a:r>
              <a:rPr lang="en-US" sz="2200" i="1">
                <a:latin typeface="Calibri"/>
                <a:cs typeface="Calibri"/>
              </a:rPr>
              <a:t>KELPA</a:t>
            </a:r>
            <a:r>
              <a:rPr lang="en-US" sz="2200">
                <a:latin typeface="Calibri"/>
                <a:cs typeface="Calibri"/>
              </a:rPr>
              <a:t> </a:t>
            </a:r>
            <a:r>
              <a:rPr lang="en-US" sz="2200" i="1">
                <a:latin typeface="Calibri"/>
                <a:cs typeface="Calibri"/>
              </a:rPr>
              <a:t>Screener Rater Training Materials </a:t>
            </a:r>
            <a:r>
              <a:rPr lang="en-US" sz="2200">
                <a:latin typeface="Calibri"/>
                <a:cs typeface="Calibri"/>
              </a:rPr>
              <a:t>(grade/grade band specific)</a:t>
            </a:r>
            <a:endParaRPr lang="en-US"/>
          </a:p>
          <a:p>
            <a:endParaRPr lang="en-US"/>
          </a:p>
          <a:p>
            <a:endParaRPr lang="en-US"/>
          </a:p>
          <a:p>
            <a:endParaRPr lang="en-US"/>
          </a:p>
        </p:txBody>
      </p:sp>
      <p:pic>
        <p:nvPicPr>
          <p:cNvPr id="7" name="Picture 2">
            <a:extLst>
              <a:ext uri="{FF2B5EF4-FFF2-40B4-BE49-F238E27FC236}">
                <a16:creationId xmlns:a16="http://schemas.microsoft.com/office/drawing/2014/main" id="{17108D5D-9B95-4008-BC3E-AF231BAD0751}"/>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793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783772" y="709709"/>
            <a:ext cx="9144000" cy="914400"/>
          </a:xfrm>
        </p:spPr>
        <p:txBody>
          <a:bodyPr/>
          <a:lstStyle/>
          <a:p>
            <a:r>
              <a:rPr lang="en-US">
                <a:latin typeface="Calibri" panose="020F0502020204030204" pitchFamily="34" charset="0"/>
                <a:cs typeface="Calibri" panose="020F0502020204030204" pitchFamily="34" charset="0"/>
              </a:rPr>
              <a:t>KELPA Screener Manual</a:t>
            </a:r>
          </a:p>
        </p:txBody>
      </p:sp>
      <p:sp>
        <p:nvSpPr>
          <p:cNvPr id="3" name="Content Placeholder 2">
            <a:extLst>
              <a:ext uri="{C183D7F6-B498-43B3-948B-1728B52AA6E4}">
                <adec:decorative xmlns:adec="http://schemas.microsoft.com/office/drawing/2017/decorative" val="1"/>
              </a:ext>
            </a:extLst>
          </p:cNvPr>
          <p:cNvSpPr>
            <a:spLocks noGrp="1"/>
          </p:cNvSpPr>
          <p:nvPr>
            <p:ph sz="half" idx="1"/>
          </p:nvPr>
        </p:nvSpPr>
        <p:spPr>
          <a:xfrm>
            <a:off x="548640" y="2377440"/>
            <a:ext cx="7269666" cy="3416301"/>
          </a:xfrm>
        </p:spPr>
        <p:txBody>
          <a:bodyPr vert="horz" lIns="91440" tIns="45720" rIns="91440" bIns="45720" rtlCol="0" anchor="t">
            <a:normAutofit/>
          </a:bodyPr>
          <a:lstStyle/>
          <a:p>
            <a:r>
              <a:rPr lang="en-US" sz="2400">
                <a:latin typeface="Calibri"/>
                <a:cs typeface="Calibri"/>
              </a:rPr>
              <a:t>Download from the KAP website: </a:t>
            </a:r>
            <a:r>
              <a:rPr lang="en-US" sz="2400">
                <a:latin typeface="Calibri"/>
                <a:cs typeface="Calibri"/>
                <a:hlinkClick r:id="rId3"/>
              </a:rPr>
              <a:t>www.ksassessments.org</a:t>
            </a:r>
            <a:r>
              <a:rPr lang="en-US" sz="2400">
                <a:latin typeface="Calibri"/>
                <a:cs typeface="Calibri"/>
              </a:rPr>
              <a:t> </a:t>
            </a:r>
          </a:p>
          <a:p>
            <a:pPr lvl="1"/>
            <a:r>
              <a:rPr lang="en-US" sz="2200">
                <a:latin typeface="Calibri"/>
                <a:cs typeface="Calibri"/>
              </a:rPr>
              <a:t>Educators and Administrators │ KELPA | Test Administration | Manuals &amp; Guides │ </a:t>
            </a:r>
            <a:r>
              <a:rPr lang="en-US" sz="2200" i="1">
                <a:latin typeface="Calibri"/>
                <a:cs typeface="Calibri"/>
              </a:rPr>
              <a:t>KELPA Screener Manual</a:t>
            </a:r>
          </a:p>
          <a:p>
            <a:pPr marL="457200" lvl="1" indent="0" algn="ctr">
              <a:buNone/>
            </a:pPr>
            <a:r>
              <a:rPr lang="en-US" sz="2200">
                <a:latin typeface="Calibri"/>
                <a:cs typeface="Calibri"/>
              </a:rPr>
              <a:t>or</a:t>
            </a:r>
          </a:p>
          <a:p>
            <a:pPr lvl="1"/>
            <a:r>
              <a:rPr lang="en-US" sz="2200">
                <a:latin typeface="Calibri"/>
                <a:cs typeface="Calibri"/>
              </a:rPr>
              <a:t>Resources | Filter by Assessment | Select KELPA Screener</a:t>
            </a:r>
            <a:endParaRPr lang="en-US" sz="2200" i="1">
              <a:latin typeface="Calibri"/>
              <a:cs typeface="Calibri"/>
            </a:endParaRPr>
          </a:p>
        </p:txBody>
      </p:sp>
      <p:pic>
        <p:nvPicPr>
          <p:cNvPr id="9" name="Picture 8" descr="A picture containing logo&#10;&#10;Description automatically generated">
            <a:extLst>
              <a:ext uri="{FF2B5EF4-FFF2-40B4-BE49-F238E27FC236}">
                <a16:creationId xmlns:a16="http://schemas.microsoft.com/office/drawing/2014/main" id="{356D90E7-208E-42FA-8E85-A761D07E2A7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18305" y="1727389"/>
            <a:ext cx="3479125" cy="4405031"/>
          </a:xfrm>
          <a:prstGeom prst="rect">
            <a:avLst/>
          </a:prstGeom>
        </p:spPr>
      </p:pic>
      <p:sp>
        <p:nvSpPr>
          <p:cNvPr id="4" name="TextBox 3">
            <a:extLst>
              <a:ext uri="{C183D7F6-B498-43B3-948B-1728B52AA6E4}">
                <adec:decorative xmlns:adec="http://schemas.microsoft.com/office/drawing/2017/decorative" val="1"/>
              </a:ext>
            </a:extLst>
          </p:cNvPr>
          <p:cNvSpPr txBox="1"/>
          <p:nvPr/>
        </p:nvSpPr>
        <p:spPr>
          <a:xfrm rot="20666597">
            <a:off x="9579425" y="1550250"/>
            <a:ext cx="2391299" cy="1200329"/>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en-US">
                <a:latin typeface="Calibri" panose="020F0502020204030204" pitchFamily="34" charset="0"/>
                <a:cs typeface="Calibri" panose="020F0502020204030204" pitchFamily="34" charset="0"/>
              </a:rPr>
              <a:t>The </a:t>
            </a:r>
            <a:r>
              <a:rPr lang="en-US" i="1">
                <a:latin typeface="Calibri" panose="020F0502020204030204" pitchFamily="34" charset="0"/>
                <a:cs typeface="Calibri" panose="020F0502020204030204" pitchFamily="34" charset="0"/>
              </a:rPr>
              <a:t>KELPA Screener Manual</a:t>
            </a:r>
            <a:r>
              <a:rPr lang="en-US">
                <a:latin typeface="Calibri" panose="020F0502020204030204" pitchFamily="34" charset="0"/>
                <a:cs typeface="Calibri" panose="020F0502020204030204" pitchFamily="34" charset="0"/>
              </a:rPr>
              <a:t> is </a:t>
            </a:r>
            <a:r>
              <a:rPr lang="en-US" b="1">
                <a:latin typeface="Calibri" panose="020F0502020204030204" pitchFamily="34" charset="0"/>
                <a:cs typeface="Calibri" panose="020F0502020204030204" pitchFamily="34" charset="0"/>
              </a:rPr>
              <a:t>NOT</a:t>
            </a:r>
            <a:r>
              <a:rPr lang="en-US">
                <a:latin typeface="Calibri" panose="020F0502020204030204" pitchFamily="34" charset="0"/>
                <a:cs typeface="Calibri" panose="020F0502020204030204" pitchFamily="34" charset="0"/>
              </a:rPr>
              <a:t> considered a secure document. </a:t>
            </a:r>
          </a:p>
        </p:txBody>
      </p:sp>
      <p:pic>
        <p:nvPicPr>
          <p:cNvPr id="8" name="Picture 2">
            <a:extLst>
              <a:ext uri="{FF2B5EF4-FFF2-40B4-BE49-F238E27FC236}">
                <a16:creationId xmlns:a16="http://schemas.microsoft.com/office/drawing/2014/main" id="{C1A416C0-1E8C-427C-8F86-7F5298DB3492}"/>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a:stretch>
            <a:fillRect/>
          </a:stretch>
        </p:blipFill>
        <p:spPr bwMode="auto">
          <a:xfrm>
            <a:off x="10534589" y="6339904"/>
            <a:ext cx="774131" cy="5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164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eting xmlns="28cb6b6f-48a8-4dce-8fa5-b2c9a6367486" xsi:nil="true"/>
    <Description xmlns="28cb6b6f-48a8-4dce-8fa5-b2c9a6367486" xsi:nil="true"/>
    <Content xmlns="28cb6b6f-48a8-4dce-8fa5-b2c9a6367486" xsi:nil="true"/>
    <Meeting_x0020_Type xmlns="28cb6b6f-48a8-4dce-8fa5-b2c9a6367486" xsi:nil="true"/>
    <MeetingTitle xmlns="28cb6b6f-48a8-4dce-8fa5-b2c9a6367486" xsi:nil="true"/>
    <Team xmlns="28cb6b6f-48a8-4dce-8fa5-b2c9a6367486" xsi:nil="true"/>
    <Meeting_x0020_Date xmlns="28cb6b6f-48a8-4dce-8fa5-b2c9a6367486" xsi:nil="true"/>
    <Document_x0020_Type xmlns="28cb6b6f-48a8-4dce-8fa5-b2c9a6367486" xsi:nil="true"/>
    <Sharedon xmlns="28cb6b6f-48a8-4dce-8fa5-b2c9a6367486">2020-12-10T16:23:03+00:00</Sharedon>
    <Year xmlns="28cb6b6f-48a8-4dce-8fa5-b2c9a6367486" xsi:nil="true"/>
    <Assessment_x0020_Type xmlns="28cb6b6f-48a8-4dce-8fa5-b2c9a6367486" xsi:nil="true"/>
    <Status xmlns="28cb6b6f-48a8-4dce-8fa5-b2c9a6367486">Drafting</Status>
    <Program xmlns="28cb6b6f-48a8-4dce-8fa5-b2c9a6367486" xsi:nil="true"/>
    <_x0070_iu6 xmlns="28cb6b6f-48a8-4dce-8fa5-b2c9a6367486" xsi:nil="true"/>
    <Assigned_x0020_Team xmlns="28cb6b6f-48a8-4dce-8fa5-b2c9a6367486">
      <Value>KSDE</Value>
    </Assigned_x0020_Team>
    <Owner xmlns="28cb6b6f-48a8-4dce-8fa5-b2c9a6367486">
      <Value>Program Mgmt</Value>
    </Owner>
    <TaxCatchAll xmlns="bf843748-0407-4809-9894-91aebaf9671a" xsi:nil="true"/>
    <TaxKeywordTaxHTField xmlns="bf843748-0407-4809-9894-91aebaf9671a">
      <Terms xmlns="http://schemas.microsoft.com/office/infopath/2007/PartnerControls"/>
    </TaxKeywordTaxHTField>
    <SharedWithUsers xmlns="bf843748-0407-4809-9894-91aebaf9671a">
      <UserInfo>
        <DisplayName>Stephen, Lisa</DisplayName>
        <AccountId>209</AccountId>
        <AccountType/>
      </UserInfo>
    </SharedWithUsers>
    <lcf76f155ced4ddcb4097134ff3c332f xmlns="28cb6b6f-48a8-4dce-8fa5-b2c9a636748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1BFE89887CE14EA17835EF39CB8043" ma:contentTypeVersion="38" ma:contentTypeDescription="Create a new document." ma:contentTypeScope="" ma:versionID="202c34c0daecf153849251c1f5109ce9">
  <xsd:schema xmlns:xsd="http://www.w3.org/2001/XMLSchema" xmlns:xs="http://www.w3.org/2001/XMLSchema" xmlns:p="http://schemas.microsoft.com/office/2006/metadata/properties" xmlns:ns2="28cb6b6f-48a8-4dce-8fa5-b2c9a6367486" xmlns:ns3="bf843748-0407-4809-9894-91aebaf9671a" targetNamespace="http://schemas.microsoft.com/office/2006/metadata/properties" ma:root="true" ma:fieldsID="ff38dfc775abd5477bcdc07ec97e313d" ns2:_="" ns3:_="">
    <xsd:import namespace="28cb6b6f-48a8-4dce-8fa5-b2c9a6367486"/>
    <xsd:import namespace="bf843748-0407-4809-9894-91aebaf9671a"/>
    <xsd:element name="properties">
      <xsd:complexType>
        <xsd:sequence>
          <xsd:element name="documentManagement">
            <xsd:complexType>
              <xsd:all>
                <xsd:element ref="ns2:Sharedon" minOccurs="0"/>
                <xsd:element ref="ns2:Meeting_x0020_Date" minOccurs="0"/>
                <xsd:element ref="ns2:Meeting" minOccurs="0"/>
                <xsd:element ref="ns2:Content" minOccurs="0"/>
                <xsd:element ref="ns2:Document_x0020_Type" minOccurs="0"/>
                <xsd:element ref="ns2:Team" minOccurs="0"/>
                <xsd:element ref="ns2:Owner" minOccurs="0"/>
                <xsd:element ref="ns2:Description" minOccurs="0"/>
                <xsd:element ref="ns2:MeetingTitle" minOccurs="0"/>
                <xsd:element ref="ns2:Meeting_x0020_Type" minOccurs="0"/>
                <xsd:element ref="ns2:Year" minOccurs="0"/>
                <xsd:element ref="ns2:Assessment_x0020_Type" minOccurs="0"/>
                <xsd:element ref="ns2:Program" minOccurs="0"/>
                <xsd:element ref="ns2:Status" minOccurs="0"/>
                <xsd:element ref="ns2:_x0070_iu6" minOccurs="0"/>
                <xsd:element ref="ns2:Assigned_x0020_Team"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TaxKeywordTaxHTField"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cb6b6f-48a8-4dce-8fa5-b2c9a6367486" elementFormDefault="qualified">
    <xsd:import namespace="http://schemas.microsoft.com/office/2006/documentManagement/types"/>
    <xsd:import namespace="http://schemas.microsoft.com/office/infopath/2007/PartnerControls"/>
    <xsd:element name="Sharedon" ma:index="1" nillable="true" ma:displayName="Shared on " ma:default="[today]" ma:description="Date on which AAI staff moved resources to a shared space for KSDE use." ma:format="DateOnly" ma:indexed="true" ma:internalName="Sharedon">
      <xsd:simpleType>
        <xsd:restriction base="dms:DateTime"/>
      </xsd:simpleType>
    </xsd:element>
    <xsd:element name="Meeting_x0020_Date" ma:index="2" nillable="true" ma:displayName="Meeting Date" ma:format="DateOnly" ma:internalName="Meeting_x0020_Date">
      <xsd:simpleType>
        <xsd:restriction base="dms:DateTime"/>
      </xsd:simpleType>
    </xsd:element>
    <xsd:element name="Meeting" ma:index="3" nillable="true" ma:displayName="Meeting Date" ma:format="DateOnly" ma:internalName="Meeting">
      <xsd:simpleType>
        <xsd:restriction base="dms:DateTime"/>
      </xsd:simpleType>
    </xsd:element>
    <xsd:element name="Content" ma:index="4" nillable="true" ma:displayName="Content" ma:format="Dropdown" ma:internalName="Content">
      <xsd:simpleType>
        <xsd:union memberTypes="dms:Text">
          <xsd:simpleType>
            <xsd:restriction base="dms:Choice">
              <xsd:enumeration value="KAP"/>
              <xsd:enumeration value="KELPA"/>
              <xsd:enumeration value="DLM"/>
              <xsd:enumeration value="TAC"/>
              <xsd:enumeration value="KSDE"/>
              <xsd:enumeration value="KSDE- AAI"/>
              <xsd:enumeration value="AAI"/>
              <xsd:enumeration value="Kite"/>
            </xsd:restriction>
          </xsd:simpleType>
        </xsd:union>
      </xsd:simpleType>
    </xsd:element>
    <xsd:element name="Document_x0020_Type" ma:index="5" nillable="true" ma:displayName="Document Type" ma:format="Dropdown" ma:indexed="true" ma:internalName="Document_x0020_Type">
      <xsd:simpleType>
        <xsd:restriction base="dms:Choice">
          <xsd:enumeration value="Archive"/>
          <xsd:enumeration value="Assessment"/>
          <xsd:enumeration value="Handouts"/>
          <xsd:enumeration value="Monthly Reporting"/>
          <xsd:enumeration value="Notes"/>
          <xsd:enumeration value="Process"/>
          <xsd:enumeration value="Resources"/>
          <xsd:enumeration value="Score Reporting"/>
          <xsd:enumeration value="Status Report"/>
          <xsd:enumeration value="Summery"/>
        </xsd:restriction>
      </xsd:simpleType>
    </xsd:element>
    <xsd:element name="Team" ma:index="6" nillable="true" ma:displayName="Team" ma:format="Dropdown" ma:indexed="true" ma:internalName="Team">
      <xsd:simpleType>
        <xsd:union memberTypes="dms:Text">
          <xsd:simpleType>
            <xsd:restriction base="dms:Choice">
              <xsd:enumeration value="Test Development"/>
              <xsd:enumeration value="Learning Maps"/>
              <xsd:enumeration value="Operational Research"/>
              <xsd:enumeration value="Research &amp; Psychometrics"/>
              <xsd:enumeration value="Research Development"/>
              <xsd:enumeration value="Professional Learning"/>
              <xsd:enumeration value="Implementation"/>
              <xsd:enumeration value="Test Development"/>
            </xsd:restriction>
          </xsd:simpleType>
        </xsd:union>
      </xsd:simpleType>
    </xsd:element>
    <xsd:element name="Owner" ma:index="7" nillable="true" ma:displayName="Owner" ma:internalName="Owner">
      <xsd:complexType>
        <xsd:complexContent>
          <xsd:extension base="dms:MultiChoiceFillIn">
            <xsd:sequence>
              <xsd:element name="Value" maxOccurs="unbounded" minOccurs="0" nillable="true">
                <xsd:simpleType>
                  <xsd:union memberTypes="dms:Text">
                    <xsd:simpleType>
                      <xsd:restriction base="dms:Choice">
                        <xsd:enumeration value="Program Mgmt"/>
                        <xsd:enumeration value="TD"/>
                        <xsd:enumeration value="Psychometrics"/>
                        <xsd:enumeration value="Editing"/>
                        <xsd:enumeration value="ATS"/>
                        <xsd:enumeration value="KSDE"/>
                      </xsd:restriction>
                    </xsd:simpleType>
                  </xsd:union>
                </xsd:simpleType>
              </xsd:element>
            </xsd:sequence>
          </xsd:extension>
        </xsd:complexContent>
      </xsd:complexType>
    </xsd:element>
    <xsd:element name="Description" ma:index="8" nillable="true" ma:displayName="Description" ma:format="Dropdown" ma:internalName="Description">
      <xsd:simpleType>
        <xsd:union memberTypes="dms:Text">
          <xsd:simpleType>
            <xsd:restriction base="dms:Choice">
              <xsd:enumeration value="Archive"/>
              <xsd:enumeration value="Assessment"/>
              <xsd:enumeration value="Handout"/>
              <xsd:enumeration value="Monthly Reporting"/>
              <xsd:enumeration value="Notes"/>
              <xsd:enumeration value="Process"/>
              <xsd:enumeration value="Score Reporting"/>
              <xsd:enumeration value="Status Report"/>
              <xsd:enumeration value="RFP"/>
              <xsd:enumeration value="Evaluation"/>
              <xsd:enumeration value="Blueprint"/>
              <xsd:enumeration value="Comparative"/>
              <xsd:enumeration value="Manuals"/>
              <xsd:enumeration value="Proposal"/>
              <xsd:enumeration value="Agenda"/>
              <xsd:enumeration value="Recording"/>
              <xsd:enumeration value="2-Year Plan"/>
              <xsd:enumeration value="5-Year Plan"/>
              <xsd:enumeration value="Design Meeting"/>
            </xsd:restriction>
          </xsd:simpleType>
        </xsd:union>
      </xsd:simpleType>
    </xsd:element>
    <xsd:element name="MeetingTitle" ma:index="9" nillable="true" ma:displayName="Meeting Title" ma:format="Dropdown" ma:internalName="MeetingTitle">
      <xsd:simpleType>
        <xsd:restriction base="dms:Text">
          <xsd:maxLength value="255"/>
        </xsd:restriction>
      </xsd:simpleType>
    </xsd:element>
    <xsd:element name="Meeting_x0020_Type" ma:index="10" nillable="true" ma:displayName="Meeting Type" ma:format="Dropdown" ma:internalName="Meeting_x0020_Type">
      <xsd:simpleType>
        <xsd:restriction base="dms:Choice">
          <xsd:enumeration value="Kick-off"/>
          <xsd:enumeration value="Bi-Weekly"/>
          <xsd:enumeration value="TAC"/>
          <xsd:enumeration value="Design"/>
          <xsd:enumeration value="Other"/>
        </xsd:restriction>
      </xsd:simpleType>
    </xsd:element>
    <xsd:element name="Year" ma:index="12" nillable="true" ma:displayName="Year" ma:description="Fiscal year of publishing" ma:format="Dropdown" ma:internalName="Year">
      <xsd:simpleType>
        <xsd:restriction base="dms:Text">
          <xsd:maxLength value="255"/>
        </xsd:restriction>
      </xsd:simpleType>
    </xsd:element>
    <xsd:element name="Assessment_x0020_Type" ma:index="13" nillable="true" ma:displayName="Assessment" ma:internalName="Assessment_x0020_Type">
      <xsd:complexType>
        <xsd:complexContent>
          <xsd:extension base="dms:MultiChoice">
            <xsd:sequence>
              <xsd:element name="Value" maxOccurs="unbounded" minOccurs="0" nillable="true">
                <xsd:simpleType>
                  <xsd:restriction base="dms:Choice">
                    <xsd:enumeration value="Interim"/>
                    <xsd:enumeration value="Summative"/>
                    <xsd:enumeration value="Screener"/>
                  </xsd:restriction>
                </xsd:simpleType>
              </xsd:element>
            </xsd:sequence>
          </xsd:extension>
        </xsd:complexContent>
      </xsd:complexType>
    </xsd:element>
    <xsd:element name="Program" ma:index="14" nillable="true" ma:displayName="Program" ma:internalName="Program">
      <xsd:complexType>
        <xsd:complexContent>
          <xsd:extension base="dms:MultiChoice">
            <xsd:sequence>
              <xsd:element name="Value" maxOccurs="unbounded" minOccurs="0" nillable="true">
                <xsd:simpleType>
                  <xsd:restriction base="dms:Choice">
                    <xsd:enumeration value="KAP"/>
                    <xsd:enumeration value="KELPA"/>
                  </xsd:restriction>
                </xsd:simpleType>
              </xsd:element>
            </xsd:sequence>
          </xsd:extension>
        </xsd:complexContent>
      </xsd:complexType>
    </xsd:element>
    <xsd:element name="Status" ma:index="16" nillable="true" ma:displayName="Status" ma:format="Dropdown" ma:indexed="true" ma:internalName="Status">
      <xsd:simpleType>
        <xsd:restriction base="dms:Choice">
          <xsd:enumeration value="Drafting"/>
          <xsd:enumeration value="Final"/>
          <xsd:enumeration value="Posted"/>
          <xsd:enumeration value="Future"/>
          <xsd:enumeration value="Reference"/>
          <xsd:enumeration value="Archive"/>
        </xsd:restriction>
      </xsd:simpleType>
    </xsd:element>
    <xsd:element name="_x0070_iu6" ma:index="17" nillable="true" ma:displayName="Text" ma:internalName="_x0070_iu6">
      <xsd:simpleType>
        <xsd:restriction base="dms:Text"/>
      </xsd:simpleType>
    </xsd:element>
    <xsd:element name="Assigned_x0020_Team" ma:index="18" nillable="true" ma:displayName="Assigned Team" ma:internalName="Assigned_x0020_Team">
      <xsd:complexType>
        <xsd:complexContent>
          <xsd:extension base="dms:MultiChoiceFillIn">
            <xsd:sequence>
              <xsd:element name="Value" maxOccurs="unbounded" minOccurs="0" nillable="true">
                <xsd:simpleType>
                  <xsd:union memberTypes="dms:Text">
                    <xsd:simpleType>
                      <xsd:restriction base="dms:Choice">
                        <xsd:enumeration value="ATS"/>
                        <xsd:enumeration value="Editing"/>
                        <xsd:enumeration value="KSDE"/>
                        <xsd:enumeration value="Test Development"/>
                        <xsd:enumeration value="Program Mgmt"/>
                        <xsd:enumeration value="Psychometrics"/>
                      </xsd:restriction>
                    </xsd:simpleType>
                  </xsd:union>
                </xsd:simpleType>
              </xsd:element>
            </xsd:sequence>
          </xsd:extension>
        </xsd:complexContent>
      </xsd:complexType>
    </xsd:element>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LengthInSeconds" ma:index="35" nillable="true" ma:displayName="Length (seconds)" ma:internalName="MediaLengthInSeconds" ma:readOnly="true">
      <xsd:simpleType>
        <xsd:restriction base="dms:Unknown"/>
      </xsd:simpleType>
    </xsd:element>
    <xsd:element name="lcf76f155ced4ddcb4097134ff3c332f" ma:index="41" nillable="true" ma:taxonomy="true" ma:internalName="lcf76f155ced4ddcb4097134ff3c332f" ma:taxonomyFieldName="MediaServiceImageTags" ma:displayName="Image Tags" ma:readOnly="false" ma:fieldId="{5cf76f15-5ced-4ddc-b409-7134ff3c332f}" ma:taxonomyMulti="true" ma:sspId="5c2c5899-478d-4689-af14-80570c5f1cc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f843748-0407-4809-9894-91aebaf9671a"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element name="TaxKeywordTaxHTField" ma:index="36" nillable="true" ma:taxonomy="true" ma:internalName="TaxKeywordTaxHTField" ma:taxonomyFieldName="TaxKeyword" ma:displayName="Enterprise Keywords" ma:fieldId="{23f27201-bee3-471e-b2e7-b64fd8b7ca38}" ma:taxonomyMulti="true" ma:sspId="5c2c5899-478d-4689-af14-80570c5f1ccc" ma:termSetId="00000000-0000-0000-0000-000000000000" ma:anchorId="00000000-0000-0000-0000-000000000000" ma:open="true" ma:isKeyword="true">
      <xsd:complexType>
        <xsd:sequence>
          <xsd:element ref="pc:Terms" minOccurs="0" maxOccurs="1"/>
        </xsd:sequence>
      </xsd:complexType>
    </xsd:element>
    <xsd:element name="TaxCatchAll" ma:index="37" nillable="true" ma:displayName="Taxonomy Catch All Column" ma:hidden="true" ma:list="{e2879ad2-c163-4fe4-90c4-3a8eacd119f8}" ma:internalName="TaxCatchAll" ma:showField="CatchAllData" ma:web="bf843748-0407-4809-9894-91aebaf967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Content Type"/>
        <xsd:element ref="dc:title" minOccurs="0" maxOccurs="1" ma:index="0" ma:displayName="Content Title"/>
        <xsd:element ref="dc:subject" minOccurs="0" maxOccurs="1" ma:index="15"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8BAC9A-28A7-4B1D-91D6-FC0A5449FED4}">
  <ds:schemaRefs>
    <ds:schemaRef ds:uri="http://schemas.microsoft.com/sharepoint/v3/contenttype/forms"/>
  </ds:schemaRefs>
</ds:datastoreItem>
</file>

<file path=customXml/itemProps2.xml><?xml version="1.0" encoding="utf-8"?>
<ds:datastoreItem xmlns:ds="http://schemas.openxmlformats.org/officeDocument/2006/customXml" ds:itemID="{2D3F93F7-F444-44FD-AA75-0AA4A4D7004D}">
  <ds:schemaRefs>
    <ds:schemaRef ds:uri="http://purl.org/dc/terms/"/>
    <ds:schemaRef ds:uri="http://schemas.microsoft.com/office/2006/metadata/properties"/>
    <ds:schemaRef ds:uri="28cb6b6f-48a8-4dce-8fa5-b2c9a6367486"/>
    <ds:schemaRef ds:uri="http://www.w3.org/XML/1998/namespace"/>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bf843748-0407-4809-9894-91aebaf9671a"/>
  </ds:schemaRefs>
</ds:datastoreItem>
</file>

<file path=customXml/itemProps3.xml><?xml version="1.0" encoding="utf-8"?>
<ds:datastoreItem xmlns:ds="http://schemas.openxmlformats.org/officeDocument/2006/customXml" ds:itemID="{7E8D207D-9A00-439A-B03E-62CCA959EA44}">
  <ds:schemaRefs>
    <ds:schemaRef ds:uri="28cb6b6f-48a8-4dce-8fa5-b2c9a6367486"/>
    <ds:schemaRef ds:uri="bf843748-0407-4809-9894-91aebaf967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2913</Words>
  <Application>Microsoft Office PowerPoint</Application>
  <PresentationFormat>Widescreen</PresentationFormat>
  <Paragraphs>346</Paragraphs>
  <Slides>54</Slides>
  <Notes>26</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Ion Boardroom</vt:lpstr>
      <vt:lpstr>KELPA Screener  Training</vt:lpstr>
      <vt:lpstr>Agenda</vt:lpstr>
      <vt:lpstr>Part 1: Introduction</vt:lpstr>
      <vt:lpstr>Welcome</vt:lpstr>
      <vt:lpstr>Overview</vt:lpstr>
      <vt:lpstr>Whom to Assess</vt:lpstr>
      <vt:lpstr>Test Design</vt:lpstr>
      <vt:lpstr>Materials and Resources</vt:lpstr>
      <vt:lpstr>KELPA Screener Manual</vt:lpstr>
      <vt:lpstr>Domains Assessed by Session</vt:lpstr>
      <vt:lpstr>Registering Students</vt:lpstr>
      <vt:lpstr>Registering Students – User Interface</vt:lpstr>
      <vt:lpstr>Registering Students – CSV Upload</vt:lpstr>
      <vt:lpstr>Registering Students – CSV Upload</vt:lpstr>
      <vt:lpstr>Registering Students – CSV Upload</vt:lpstr>
      <vt:lpstr>Who Can Administer and Score</vt:lpstr>
      <vt:lpstr>Practice Session </vt:lpstr>
      <vt:lpstr>Part 2: Technology</vt:lpstr>
      <vt:lpstr>Kite Suite</vt:lpstr>
      <vt:lpstr>Student Portal Install</vt:lpstr>
      <vt:lpstr>Whitelisting Kite URLs</vt:lpstr>
      <vt:lpstr>Student Portal Manual for Test Administrators</vt:lpstr>
      <vt:lpstr>Educator Portal </vt:lpstr>
      <vt:lpstr>KELPA Screener Test Administration Directions for Session 3</vt:lpstr>
      <vt:lpstr>KELPA Scoring Rubrics</vt:lpstr>
      <vt:lpstr>KELPA Screener Rater Training Materials</vt:lpstr>
      <vt:lpstr>Student Writing Booklets</vt:lpstr>
      <vt:lpstr>Part 3: Administration</vt:lpstr>
      <vt:lpstr>Usernames and Passwords</vt:lpstr>
      <vt:lpstr>Room or Lab Preparation</vt:lpstr>
      <vt:lpstr>Materials Needed for Testing</vt:lpstr>
      <vt:lpstr>Administering the Practice Test Session</vt:lpstr>
      <vt:lpstr>Administering Sessions 1 and 2</vt:lpstr>
      <vt:lpstr>Administering Session 3</vt:lpstr>
      <vt:lpstr>Administering Session 3: Technology &amp; Recording for the Speaking Domain</vt:lpstr>
      <vt:lpstr>Student Portal Navigation Bar</vt:lpstr>
      <vt:lpstr>PowerPoint Presentation</vt:lpstr>
      <vt:lpstr>Student Portal End Messages</vt:lpstr>
      <vt:lpstr>Troubleshoot with the KELPA Screener Manual when…</vt:lpstr>
      <vt:lpstr>Part 4: Scoring</vt:lpstr>
      <vt:lpstr>Who Can Score</vt:lpstr>
      <vt:lpstr>Number of Items Requiring Hand Scoring</vt:lpstr>
      <vt:lpstr>Rubrics</vt:lpstr>
      <vt:lpstr>Scoring in Educator Portal</vt:lpstr>
      <vt:lpstr>Scoring in Educator Portal</vt:lpstr>
      <vt:lpstr>After Scoring – Generate Report</vt:lpstr>
      <vt:lpstr>Part 5: Reports</vt:lpstr>
      <vt:lpstr>Student Score Reports in Kite® Educator Portal</vt:lpstr>
      <vt:lpstr>Part 6: Conclusion</vt:lpstr>
      <vt:lpstr>Kite® Service Desk</vt:lpstr>
      <vt:lpstr>Personally Identifiable Information</vt:lpstr>
      <vt:lpstr>Materials and Resources</vt:lpstr>
      <vt:lpstr>Important Dates</vt:lpstr>
      <vt:lpstr>PowerPoint Presentation</vt:lpstr>
    </vt:vector>
  </TitlesOfParts>
  <Company>The University of 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Coordinator Training</dc:title>
  <dc:subject>General</dc:subject>
  <dc:creator>Matthew, Mary L</dc:creator>
  <cp:lastModifiedBy>Bond, Candace</cp:lastModifiedBy>
  <cp:revision>72</cp:revision>
  <cp:lastPrinted>2019-10-16T17:44:24Z</cp:lastPrinted>
  <dcterms:created xsi:type="dcterms:W3CDTF">2019-09-10T15:23:33Z</dcterms:created>
  <dcterms:modified xsi:type="dcterms:W3CDTF">2022-07-27T14:52:57Z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0x010100D01BFE89887CE14EA17835EF39CB8043</vt:lpwstr>
  </property>
  <property fmtid="{D5CDD505-2E9C-101B-9397-08002B2CF9AE}" pid="3" name="TaxKeyword">
    <vt:lpwstr/>
  </property>
  <property fmtid="{D5CDD505-2E9C-101B-9397-08002B2CF9AE}" pid="4" name="MediaServiceImageTags">
    <vt:lpwstr/>
  </property>
</Properties>
</file>