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60"/>
  </p:notesMasterIdLst>
  <p:sldIdLst>
    <p:sldId id="287" r:id="rId5"/>
    <p:sldId id="498" r:id="rId6"/>
    <p:sldId id="544" r:id="rId7"/>
    <p:sldId id="319" r:id="rId8"/>
    <p:sldId id="358" r:id="rId9"/>
    <p:sldId id="336" r:id="rId10"/>
    <p:sldId id="345" r:id="rId11"/>
    <p:sldId id="392" r:id="rId12"/>
    <p:sldId id="355" r:id="rId13"/>
    <p:sldId id="340" r:id="rId14"/>
    <p:sldId id="320" r:id="rId15"/>
    <p:sldId id="479" r:id="rId16"/>
    <p:sldId id="539" r:id="rId17"/>
    <p:sldId id="500" r:id="rId18"/>
    <p:sldId id="502" r:id="rId19"/>
    <p:sldId id="545" r:id="rId20"/>
    <p:sldId id="501" r:id="rId21"/>
    <p:sldId id="547" r:id="rId22"/>
    <p:sldId id="463" r:id="rId23"/>
    <p:sldId id="351" r:id="rId24"/>
    <p:sldId id="394" r:id="rId25"/>
    <p:sldId id="468" r:id="rId26"/>
    <p:sldId id="357" r:id="rId27"/>
    <p:sldId id="391" r:id="rId28"/>
    <p:sldId id="452" r:id="rId29"/>
    <p:sldId id="472" r:id="rId30"/>
    <p:sldId id="352" r:id="rId31"/>
    <p:sldId id="348" r:id="rId32"/>
    <p:sldId id="356" r:id="rId33"/>
    <p:sldId id="536" r:id="rId34"/>
    <p:sldId id="548" r:id="rId35"/>
    <p:sldId id="396" r:id="rId36"/>
    <p:sldId id="465" r:id="rId37"/>
    <p:sldId id="397" r:id="rId38"/>
    <p:sldId id="466" r:id="rId39"/>
    <p:sldId id="513" r:id="rId40"/>
    <p:sldId id="550" r:id="rId41"/>
    <p:sldId id="334" r:id="rId42"/>
    <p:sldId id="537" r:id="rId43"/>
    <p:sldId id="549" r:id="rId44"/>
    <p:sldId id="521" r:id="rId45"/>
    <p:sldId id="552" r:id="rId46"/>
    <p:sldId id="489" r:id="rId47"/>
    <p:sldId id="406" r:id="rId48"/>
    <p:sldId id="411" r:id="rId49"/>
    <p:sldId id="522" r:id="rId50"/>
    <p:sldId id="523" r:id="rId51"/>
    <p:sldId id="527" r:id="rId52"/>
    <p:sldId id="538" r:id="rId53"/>
    <p:sldId id="483" r:id="rId54"/>
    <p:sldId id="514" r:id="rId55"/>
    <p:sldId id="515" r:id="rId56"/>
    <p:sldId id="517" r:id="rId57"/>
    <p:sldId id="520" r:id="rId58"/>
    <p:sldId id="279" r:id="rId59"/>
  </p:sldIdLst>
  <p:sldSz cx="12192000" cy="6858000"/>
  <p:notesSz cx="6858000" cy="9144000"/>
  <p:embeddedFontLst>
    <p:embeddedFont>
      <p:font typeface="Open Sans" panose="020B0606030504020204" pitchFamily="34" charset="0"/>
      <p:regular r:id="rId61"/>
      <p:bold r:id="rId62"/>
      <p:italic r:id="rId63"/>
      <p:boldItalic r:id="rId64"/>
    </p:embeddedFont>
    <p:embeddedFont>
      <p:font typeface="Open Sans Light" panose="020B0306030504020204" pitchFamily="34" charset="0"/>
      <p:regular r:id="rId65"/>
      <p:italic r:id="rId66"/>
    </p:embeddedFont>
    <p:embeddedFont>
      <p:font typeface="Open Sans Semibold" panose="020B0706030804020204" pitchFamily="34" charset="0"/>
      <p:regular r:id="rId67"/>
      <p:bold r:id="rId68"/>
      <p:italic r:id="rId69"/>
      <p:boldItalic r:id="rId70"/>
    </p:embeddedFont>
    <p:embeddedFont>
      <p:font typeface="Trebuchet MS" panose="020B0603020202020204" pitchFamily="3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70F814-4B5D-AE41-8DE1-B158A0D0C94F}" name="Martin, Susan Dressler" initials="MD" userId="S::s653m834@home.ku.edu::0b50b1ec-e952-4bc6-b852-c7b8e7ce2a8c" providerId="AD"/>
  <p188:author id="{07A89137-388E-9D81-EBA3-FB244392B5C8}" name="Kocen, Katherine Ann" initials="KA" userId="S::k616k364@home.ku.edu::1833815c-a1b0-4ccf-9c93-ff6f15e54706" providerId="AD"/>
  <p188:author id="{0E5DDA43-9CB9-8226-642D-772C739B0A74}" name="Jaimez, Amy" initials="JA" userId="S::amytack@home.ku.edu::a9f12321-4642-4b5a-955f-e924160e63a7" providerId="AD"/>
  <p188:author id="{48BB1247-042B-4C97-C044-D8A1FB253FA7}" name="Braun, Lisa Marie" initials="BM" userId="S::lbraun@home.ku.edu::9dc9bf5a-7de8-4b6c-9203-fb245dcdd24a" providerId="AD"/>
  <p188:author id="{1E95B57C-482B-D751-30D4-D689D902B4A8}" name="Wang, Joyce" initials="WJ" userId="S::j059w959@home.ku.edu::eab71c8a-1434-4509-86cc-51217372eb93" providerId="AD"/>
  <p188:author id="{72F612AB-D30F-46E6-BDF5-018005A91489}" name="Julie C. Ewing" initials="JE" userId="S::jewing_ksde.org#ext#@kansas.onmicrosoft.com::0a44924b-5d9a-4f15-9273-f9e49c5c5d78" providerId="AD"/>
  <p188:author id="{EFE4C2AD-8E9D-515E-CD9F-FA29AC5FF60F}" name="Hansen, Brad" initials="HB" userId="S::d185h235@home.ku.edu::9801f351-d247-450b-8c49-635487d8b8ca" providerId="AD"/>
  <p188:author id="{D6019CBA-1B6D-08E3-C4DF-72256CCD0BBE}" name="Montague, Mitch" initials="MM" userId="S::m883m601@home.ku.edu::8d0b9e8f-ad75-487c-8a4d-8dff3affc0cc" providerId="AD"/>
  <p188:author id="{812D4CD8-067F-1AEC-0A41-7842DABD0A83}" name="Blackburn, Pamela Lynn" initials="BL" userId="S::p281b676@home.ku.edu::6d6c51c4-05e1-41fb-9d1d-32be00d52c59" providerId="AD"/>
  <p188:author id="{E99B55FE-F4C3-0528-459A-57E92FBD0211}" name="Jarrett, Drew" initials="JD" userId="S::jarrettdl@home.ku.edu::96ec461b-6464-42a5-88b2-ff5124829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un, Lisa Marie" initials="BLM" lastIdx="14" clrIdx="0">
    <p:extLst>
      <p:ext uri="{19B8F6BF-5375-455C-9EA6-DF929625EA0E}">
        <p15:presenceInfo xmlns:p15="http://schemas.microsoft.com/office/powerpoint/2012/main" userId="S::lbraun@home.ku.edu::9dc9bf5a-7de8-4b6c-9203-fb245dcdd24a" providerId="AD"/>
      </p:ext>
    </p:extLst>
  </p:cmAuthor>
  <p:cmAuthor id="2" name="Kocen, Katherine Ann" initials="KA" lastIdx="7" clrIdx="1">
    <p:extLst>
      <p:ext uri="{19B8F6BF-5375-455C-9EA6-DF929625EA0E}">
        <p15:presenceInfo xmlns:p15="http://schemas.microsoft.com/office/powerpoint/2012/main" userId="S::k616k364@home.ku.edu::1833815c-a1b0-4ccf-9c93-ff6f15e54706" providerId="AD"/>
      </p:ext>
    </p:extLst>
  </p:cmAuthor>
  <p:cmAuthor id="3" name="Julie C. Ewing" initials="JE" lastIdx="3" clrIdx="2">
    <p:extLst>
      <p:ext uri="{19B8F6BF-5375-455C-9EA6-DF929625EA0E}">
        <p15:presenceInfo xmlns:p15="http://schemas.microsoft.com/office/powerpoint/2012/main" userId="S::jewing_ksde.org#ext#@kansas.onmicrosoft.com::0a44924b-5d9a-4f15-9273-f9e49c5c5d78" providerId="AD"/>
      </p:ext>
    </p:extLst>
  </p:cmAuthor>
  <p:cmAuthor id="4" name="Zdeb, Nicole Angela" initials="NAZ" lastIdx="14" clrIdx="3">
    <p:extLst>
      <p:ext uri="{19B8F6BF-5375-455C-9EA6-DF929625EA0E}">
        <p15:presenceInfo xmlns:p15="http://schemas.microsoft.com/office/powerpoint/2012/main" userId="Zdeb, Nicole Ang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7"/>
    <a:srgbClr val="11284A"/>
    <a:srgbClr val="FFA400"/>
    <a:srgbClr val="F9F6F0"/>
    <a:srgbClr val="12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E0FBD-85DE-E6EB-A7AA-6C4B749CAB68}" v="1" dt="2023-12-15T17:43:45.992"/>
    <p1510:client id="{3CD0A6C1-FFFE-BF17-6301-D6C8CFB190A1}" v="195" dt="2023-12-14T19:38:19.257"/>
    <p1510:client id="{58AAFFF0-7365-B9F1-F304-58ADA79C6394}" v="2" dt="2023-12-15T17:39:56.360"/>
    <p1510:client id="{6BF94004-4806-41D4-872B-372BB3213C01}" v="138" dt="2023-12-14T19:13:47.486"/>
    <p1510:client id="{7B2E12D3-BDEE-4917-B593-881C8082B366}" v="26" dt="2023-12-15T17:38:15.142"/>
    <p1510:client id="{7D226ECE-4CC7-D637-1F0F-9DA7024C07CC}" v="67" dt="2023-12-15T15:37:06.666"/>
    <p1510:client id="{8DF4F50B-AD6B-87A7-AB98-160BDB10B14F}" v="21" dt="2023-12-14T23:36:34.074"/>
    <p1510:client id="{9AC12659-FC4B-64B3-CBD3-D83CC1682EF0}" v="299" dt="2023-12-15T17:07:21.667"/>
    <p1510:client id="{E298D49B-8C7F-7227-10F4-38BB7E1A08B0}" v="1" dt="2023-12-15T15:43:46.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4.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2.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a:t>
            </a:fld>
            <a:endParaRPr lang="en-US"/>
          </a:p>
        </p:txBody>
      </p:sp>
    </p:spTree>
    <p:extLst>
      <p:ext uri="{BB962C8B-B14F-4D97-AF65-F5344CB8AC3E}">
        <p14:creationId xmlns:p14="http://schemas.microsoft.com/office/powerpoint/2010/main" val="246356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11</a:t>
            </a:fld>
            <a:endParaRPr lang="en-US"/>
          </a:p>
        </p:txBody>
      </p:sp>
    </p:spTree>
    <p:extLst>
      <p:ext uri="{BB962C8B-B14F-4D97-AF65-F5344CB8AC3E}">
        <p14:creationId xmlns:p14="http://schemas.microsoft.com/office/powerpoint/2010/main" val="72788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12</a:t>
            </a:fld>
            <a:endParaRPr lang="en-US"/>
          </a:p>
        </p:txBody>
      </p:sp>
    </p:spTree>
    <p:extLst>
      <p:ext uri="{BB962C8B-B14F-4D97-AF65-F5344CB8AC3E}">
        <p14:creationId xmlns:p14="http://schemas.microsoft.com/office/powerpoint/2010/main" val="170403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28714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14</a:t>
            </a:fld>
            <a:endParaRPr lang="en-US"/>
          </a:p>
        </p:txBody>
      </p:sp>
    </p:spTree>
    <p:extLst>
      <p:ext uri="{BB962C8B-B14F-4D97-AF65-F5344CB8AC3E}">
        <p14:creationId xmlns:p14="http://schemas.microsoft.com/office/powerpoint/2010/main" val="378065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15</a:t>
            </a:fld>
            <a:endParaRPr lang="en-US"/>
          </a:p>
        </p:txBody>
      </p:sp>
    </p:spTree>
    <p:extLst>
      <p:ext uri="{BB962C8B-B14F-4D97-AF65-F5344CB8AC3E}">
        <p14:creationId xmlns:p14="http://schemas.microsoft.com/office/powerpoint/2010/main" val="2576340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142427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17</a:t>
            </a:fld>
            <a:endParaRPr lang="en-US"/>
          </a:p>
        </p:txBody>
      </p:sp>
    </p:spTree>
    <p:extLst>
      <p:ext uri="{BB962C8B-B14F-4D97-AF65-F5344CB8AC3E}">
        <p14:creationId xmlns:p14="http://schemas.microsoft.com/office/powerpoint/2010/main" val="2023647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171047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19</a:t>
            </a:fld>
            <a:endParaRPr lang="en-US"/>
          </a:p>
        </p:txBody>
      </p:sp>
    </p:spTree>
    <p:extLst>
      <p:ext uri="{BB962C8B-B14F-4D97-AF65-F5344CB8AC3E}">
        <p14:creationId xmlns:p14="http://schemas.microsoft.com/office/powerpoint/2010/main" val="331081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20</a:t>
            </a:fld>
            <a:endParaRPr lang="en-US"/>
          </a:p>
        </p:txBody>
      </p:sp>
    </p:spTree>
    <p:extLst>
      <p:ext uri="{BB962C8B-B14F-4D97-AF65-F5344CB8AC3E}">
        <p14:creationId xmlns:p14="http://schemas.microsoft.com/office/powerpoint/2010/main" val="174566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616321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21</a:t>
            </a:fld>
            <a:endParaRPr lang="en-US"/>
          </a:p>
        </p:txBody>
      </p:sp>
    </p:spTree>
    <p:extLst>
      <p:ext uri="{BB962C8B-B14F-4D97-AF65-F5344CB8AC3E}">
        <p14:creationId xmlns:p14="http://schemas.microsoft.com/office/powerpoint/2010/main" val="1975015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22</a:t>
            </a:fld>
            <a:endParaRPr lang="en-US"/>
          </a:p>
        </p:txBody>
      </p:sp>
    </p:spTree>
    <p:extLst>
      <p:ext uri="{BB962C8B-B14F-4D97-AF65-F5344CB8AC3E}">
        <p14:creationId xmlns:p14="http://schemas.microsoft.com/office/powerpoint/2010/main" val="3669622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23</a:t>
            </a:fld>
            <a:endParaRPr lang="en-US"/>
          </a:p>
        </p:txBody>
      </p:sp>
    </p:spTree>
    <p:extLst>
      <p:ext uri="{BB962C8B-B14F-4D97-AF65-F5344CB8AC3E}">
        <p14:creationId xmlns:p14="http://schemas.microsoft.com/office/powerpoint/2010/main" val="1407451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24</a:t>
            </a:fld>
            <a:endParaRPr lang="en-US"/>
          </a:p>
        </p:txBody>
      </p:sp>
    </p:spTree>
    <p:extLst>
      <p:ext uri="{BB962C8B-B14F-4D97-AF65-F5344CB8AC3E}">
        <p14:creationId xmlns:p14="http://schemas.microsoft.com/office/powerpoint/2010/main" val="1894444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25</a:t>
            </a:fld>
            <a:endParaRPr lang="en-US"/>
          </a:p>
        </p:txBody>
      </p:sp>
    </p:spTree>
    <p:extLst>
      <p:ext uri="{BB962C8B-B14F-4D97-AF65-F5344CB8AC3E}">
        <p14:creationId xmlns:p14="http://schemas.microsoft.com/office/powerpoint/2010/main" val="2155338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1572641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27</a:t>
            </a:fld>
            <a:endParaRPr lang="en-US"/>
          </a:p>
        </p:txBody>
      </p:sp>
    </p:spTree>
    <p:extLst>
      <p:ext uri="{BB962C8B-B14F-4D97-AF65-F5344CB8AC3E}">
        <p14:creationId xmlns:p14="http://schemas.microsoft.com/office/powerpoint/2010/main" val="114084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28</a:t>
            </a:fld>
            <a:endParaRPr lang="en-US"/>
          </a:p>
        </p:txBody>
      </p:sp>
    </p:spTree>
    <p:extLst>
      <p:ext uri="{BB962C8B-B14F-4D97-AF65-F5344CB8AC3E}">
        <p14:creationId xmlns:p14="http://schemas.microsoft.com/office/powerpoint/2010/main" val="2839724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29</a:t>
            </a:fld>
            <a:endParaRPr lang="en-US"/>
          </a:p>
        </p:txBody>
      </p:sp>
    </p:spTree>
    <p:extLst>
      <p:ext uri="{BB962C8B-B14F-4D97-AF65-F5344CB8AC3E}">
        <p14:creationId xmlns:p14="http://schemas.microsoft.com/office/powerpoint/2010/main" val="2328840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30</a:t>
            </a:fld>
            <a:endParaRPr lang="en-US"/>
          </a:p>
        </p:txBody>
      </p:sp>
    </p:spTree>
    <p:extLst>
      <p:ext uri="{BB962C8B-B14F-4D97-AF65-F5344CB8AC3E}">
        <p14:creationId xmlns:p14="http://schemas.microsoft.com/office/powerpoint/2010/main" val="344337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a:t>
            </a:fld>
            <a:endParaRPr lang="en-US"/>
          </a:p>
        </p:txBody>
      </p:sp>
    </p:spTree>
    <p:extLst>
      <p:ext uri="{BB962C8B-B14F-4D97-AF65-F5344CB8AC3E}">
        <p14:creationId xmlns:p14="http://schemas.microsoft.com/office/powerpoint/2010/main" val="3059418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31</a:t>
            </a:fld>
            <a:endParaRPr lang="en-US"/>
          </a:p>
        </p:txBody>
      </p:sp>
    </p:spTree>
    <p:extLst>
      <p:ext uri="{BB962C8B-B14F-4D97-AF65-F5344CB8AC3E}">
        <p14:creationId xmlns:p14="http://schemas.microsoft.com/office/powerpoint/2010/main" val="1497736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32</a:t>
            </a:fld>
            <a:endParaRPr lang="en-US"/>
          </a:p>
        </p:txBody>
      </p:sp>
    </p:spTree>
    <p:extLst>
      <p:ext uri="{BB962C8B-B14F-4D97-AF65-F5344CB8AC3E}">
        <p14:creationId xmlns:p14="http://schemas.microsoft.com/office/powerpoint/2010/main" val="931401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33</a:t>
            </a:fld>
            <a:endParaRPr lang="en-US"/>
          </a:p>
        </p:txBody>
      </p:sp>
    </p:spTree>
    <p:extLst>
      <p:ext uri="{BB962C8B-B14F-4D97-AF65-F5344CB8AC3E}">
        <p14:creationId xmlns:p14="http://schemas.microsoft.com/office/powerpoint/2010/main" val="3527039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34</a:t>
            </a:fld>
            <a:endParaRPr lang="en-US"/>
          </a:p>
        </p:txBody>
      </p:sp>
    </p:spTree>
    <p:extLst>
      <p:ext uri="{BB962C8B-B14F-4D97-AF65-F5344CB8AC3E}">
        <p14:creationId xmlns:p14="http://schemas.microsoft.com/office/powerpoint/2010/main" val="147778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35</a:t>
            </a:fld>
            <a:endParaRPr lang="en-US"/>
          </a:p>
        </p:txBody>
      </p:sp>
    </p:spTree>
    <p:extLst>
      <p:ext uri="{BB962C8B-B14F-4D97-AF65-F5344CB8AC3E}">
        <p14:creationId xmlns:p14="http://schemas.microsoft.com/office/powerpoint/2010/main" val="2684819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36</a:t>
            </a:fld>
            <a:endParaRPr lang="en-US"/>
          </a:p>
        </p:txBody>
      </p:sp>
    </p:spTree>
    <p:extLst>
      <p:ext uri="{BB962C8B-B14F-4D97-AF65-F5344CB8AC3E}">
        <p14:creationId xmlns:p14="http://schemas.microsoft.com/office/powerpoint/2010/main" val="3805558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37</a:t>
            </a:fld>
            <a:endParaRPr lang="en-US"/>
          </a:p>
        </p:txBody>
      </p:sp>
    </p:spTree>
    <p:extLst>
      <p:ext uri="{BB962C8B-B14F-4D97-AF65-F5344CB8AC3E}">
        <p14:creationId xmlns:p14="http://schemas.microsoft.com/office/powerpoint/2010/main" val="203807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38</a:t>
            </a:fld>
            <a:endParaRPr lang="en-US"/>
          </a:p>
        </p:txBody>
      </p:sp>
    </p:spTree>
    <p:extLst>
      <p:ext uri="{BB962C8B-B14F-4D97-AF65-F5344CB8AC3E}">
        <p14:creationId xmlns:p14="http://schemas.microsoft.com/office/powerpoint/2010/main" val="287365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39</a:t>
            </a:fld>
            <a:endParaRPr lang="en-US"/>
          </a:p>
        </p:txBody>
      </p:sp>
    </p:spTree>
    <p:extLst>
      <p:ext uri="{BB962C8B-B14F-4D97-AF65-F5344CB8AC3E}">
        <p14:creationId xmlns:p14="http://schemas.microsoft.com/office/powerpoint/2010/main" val="1193236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236931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a:t>
            </a:fld>
            <a:endParaRPr lang="en-US"/>
          </a:p>
        </p:txBody>
      </p:sp>
    </p:spTree>
    <p:extLst>
      <p:ext uri="{BB962C8B-B14F-4D97-AF65-F5344CB8AC3E}">
        <p14:creationId xmlns:p14="http://schemas.microsoft.com/office/powerpoint/2010/main" val="451173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41</a:t>
            </a:fld>
            <a:endParaRPr lang="en-US"/>
          </a:p>
        </p:txBody>
      </p:sp>
    </p:spTree>
    <p:extLst>
      <p:ext uri="{BB962C8B-B14F-4D97-AF65-F5344CB8AC3E}">
        <p14:creationId xmlns:p14="http://schemas.microsoft.com/office/powerpoint/2010/main" val="2543701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42</a:t>
            </a:fld>
            <a:endParaRPr lang="en-US"/>
          </a:p>
        </p:txBody>
      </p:sp>
    </p:spTree>
    <p:extLst>
      <p:ext uri="{BB962C8B-B14F-4D97-AF65-F5344CB8AC3E}">
        <p14:creationId xmlns:p14="http://schemas.microsoft.com/office/powerpoint/2010/main" val="1469369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43</a:t>
            </a:fld>
            <a:endParaRPr lang="en-US"/>
          </a:p>
        </p:txBody>
      </p:sp>
    </p:spTree>
    <p:extLst>
      <p:ext uri="{BB962C8B-B14F-4D97-AF65-F5344CB8AC3E}">
        <p14:creationId xmlns:p14="http://schemas.microsoft.com/office/powerpoint/2010/main" val="409951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44</a:t>
            </a:fld>
            <a:endParaRPr lang="en-US"/>
          </a:p>
        </p:txBody>
      </p:sp>
    </p:spTree>
    <p:extLst>
      <p:ext uri="{BB962C8B-B14F-4D97-AF65-F5344CB8AC3E}">
        <p14:creationId xmlns:p14="http://schemas.microsoft.com/office/powerpoint/2010/main" val="3673546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981D1-2BE1-43ED-96EF-6CAA712D111D}" type="slidenum">
              <a:rPr lang="en-US" smtClean="0"/>
              <a:t>45</a:t>
            </a:fld>
            <a:endParaRPr lang="en-US"/>
          </a:p>
        </p:txBody>
      </p:sp>
    </p:spTree>
    <p:extLst>
      <p:ext uri="{BB962C8B-B14F-4D97-AF65-F5344CB8AC3E}">
        <p14:creationId xmlns:p14="http://schemas.microsoft.com/office/powerpoint/2010/main" val="3333688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46</a:t>
            </a:fld>
            <a:endParaRPr lang="en-US"/>
          </a:p>
        </p:txBody>
      </p:sp>
    </p:spTree>
    <p:extLst>
      <p:ext uri="{BB962C8B-B14F-4D97-AF65-F5344CB8AC3E}">
        <p14:creationId xmlns:p14="http://schemas.microsoft.com/office/powerpoint/2010/main" val="4238490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CCDDBF70-1523-4961-9B0D-95B868376B06}" type="slidenum">
              <a:rPr lang="en-US" smtClean="0"/>
              <a:t>47</a:t>
            </a:fld>
            <a:endParaRPr lang="en-US"/>
          </a:p>
        </p:txBody>
      </p:sp>
    </p:spTree>
    <p:extLst>
      <p:ext uri="{BB962C8B-B14F-4D97-AF65-F5344CB8AC3E}">
        <p14:creationId xmlns:p14="http://schemas.microsoft.com/office/powerpoint/2010/main" val="354933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48</a:t>
            </a:fld>
            <a:endParaRPr lang="en-US"/>
          </a:p>
        </p:txBody>
      </p:sp>
    </p:spTree>
    <p:extLst>
      <p:ext uri="{BB962C8B-B14F-4D97-AF65-F5344CB8AC3E}">
        <p14:creationId xmlns:p14="http://schemas.microsoft.com/office/powerpoint/2010/main" val="3478069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50</a:t>
            </a:fld>
            <a:endParaRPr lang="en-US"/>
          </a:p>
        </p:txBody>
      </p:sp>
    </p:spTree>
    <p:extLst>
      <p:ext uri="{BB962C8B-B14F-4D97-AF65-F5344CB8AC3E}">
        <p14:creationId xmlns:p14="http://schemas.microsoft.com/office/powerpoint/2010/main" val="1130734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51</a:t>
            </a:fld>
            <a:endParaRPr lang="en-US"/>
          </a:p>
        </p:txBody>
      </p:sp>
    </p:spTree>
    <p:extLst>
      <p:ext uri="{BB962C8B-B14F-4D97-AF65-F5344CB8AC3E}">
        <p14:creationId xmlns:p14="http://schemas.microsoft.com/office/powerpoint/2010/main" val="226424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6</a:t>
            </a:fld>
            <a:endParaRPr lang="en-US"/>
          </a:p>
        </p:txBody>
      </p:sp>
    </p:spTree>
    <p:extLst>
      <p:ext uri="{BB962C8B-B14F-4D97-AF65-F5344CB8AC3E}">
        <p14:creationId xmlns:p14="http://schemas.microsoft.com/office/powerpoint/2010/main" val="1330301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52</a:t>
            </a:fld>
            <a:endParaRPr lang="en-US"/>
          </a:p>
        </p:txBody>
      </p:sp>
    </p:spTree>
    <p:extLst>
      <p:ext uri="{BB962C8B-B14F-4D97-AF65-F5344CB8AC3E}">
        <p14:creationId xmlns:p14="http://schemas.microsoft.com/office/powerpoint/2010/main" val="1834136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53</a:t>
            </a:fld>
            <a:endParaRPr lang="en-US"/>
          </a:p>
        </p:txBody>
      </p:sp>
    </p:spTree>
    <p:extLst>
      <p:ext uri="{BB962C8B-B14F-4D97-AF65-F5344CB8AC3E}">
        <p14:creationId xmlns:p14="http://schemas.microsoft.com/office/powerpoint/2010/main" val="991689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54</a:t>
            </a:fld>
            <a:endParaRPr lang="en-US"/>
          </a:p>
        </p:txBody>
      </p:sp>
    </p:spTree>
    <p:extLst>
      <p:ext uri="{BB962C8B-B14F-4D97-AF65-F5344CB8AC3E}">
        <p14:creationId xmlns:p14="http://schemas.microsoft.com/office/powerpoint/2010/main" val="735595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55</a:t>
            </a:fld>
            <a:endParaRPr lang="en-US"/>
          </a:p>
        </p:txBody>
      </p:sp>
    </p:spTree>
    <p:extLst>
      <p:ext uri="{BB962C8B-B14F-4D97-AF65-F5344CB8AC3E}">
        <p14:creationId xmlns:p14="http://schemas.microsoft.com/office/powerpoint/2010/main" val="199095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7</a:t>
            </a:fld>
            <a:endParaRPr lang="en-US"/>
          </a:p>
        </p:txBody>
      </p:sp>
    </p:spTree>
    <p:extLst>
      <p:ext uri="{BB962C8B-B14F-4D97-AF65-F5344CB8AC3E}">
        <p14:creationId xmlns:p14="http://schemas.microsoft.com/office/powerpoint/2010/main" val="273405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8</a:t>
            </a:fld>
            <a:endParaRPr lang="en-US"/>
          </a:p>
        </p:txBody>
      </p:sp>
    </p:spTree>
    <p:extLst>
      <p:ext uri="{BB962C8B-B14F-4D97-AF65-F5344CB8AC3E}">
        <p14:creationId xmlns:p14="http://schemas.microsoft.com/office/powerpoint/2010/main" val="170973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9</a:t>
            </a:fld>
            <a:endParaRPr lang="en-US"/>
          </a:p>
        </p:txBody>
      </p:sp>
    </p:spTree>
    <p:extLst>
      <p:ext uri="{BB962C8B-B14F-4D97-AF65-F5344CB8AC3E}">
        <p14:creationId xmlns:p14="http://schemas.microsoft.com/office/powerpoint/2010/main" val="210719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10</a:t>
            </a:fld>
            <a:endParaRPr lang="en-US"/>
          </a:p>
        </p:txBody>
      </p:sp>
    </p:spTree>
    <p:extLst>
      <p:ext uri="{BB962C8B-B14F-4D97-AF65-F5344CB8AC3E}">
        <p14:creationId xmlns:p14="http://schemas.microsoft.com/office/powerpoint/2010/main" val="2706610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DF87EE6-6722-8653-1A81-6A6CB350D9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258" y="122184"/>
            <a:ext cx="11286456" cy="3305873"/>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normAutofit/>
          </a:bodyPr>
          <a:lstStyle>
            <a:lvl1pPr>
              <a:defRPr sz="5400"/>
            </a:lvl1pPr>
          </a:lstStyle>
          <a:p>
            <a:r>
              <a:rPr lang="en-US"/>
              <a:t>Click to edit Master title style</a:t>
            </a:r>
          </a:p>
        </p:txBody>
      </p:sp>
      <p:sp>
        <p:nvSpPr>
          <p:cNvPr id="9" name="Rectangle 8">
            <a:extLst>
              <a:ext uri="{FF2B5EF4-FFF2-40B4-BE49-F238E27FC236}">
                <a16:creationId xmlns:a16="http://schemas.microsoft.com/office/drawing/2014/main" id="{1FEEF2C0-CDBE-893D-704C-B4E9CAA1C858}"/>
              </a:ext>
            </a:extLst>
          </p:cNvPr>
          <p:cNvSpPr/>
          <p:nvPr userDrawn="1"/>
        </p:nvSpPr>
        <p:spPr>
          <a:xfrm>
            <a:off x="0" y="6001768"/>
            <a:ext cx="12192000" cy="856232"/>
          </a:xfrm>
          <a:prstGeom prst="rect">
            <a:avLst/>
          </a:prstGeom>
          <a:solidFill>
            <a:srgbClr val="0054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6624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2424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01658E3-C8CD-3DDD-FF8B-F413FFFD57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185" y="5778561"/>
            <a:ext cx="11419115" cy="996549"/>
          </a:xfrm>
          <a:prstGeom prst="rect">
            <a:avLst/>
          </a:prstGeom>
        </p:spPr>
      </p:pic>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132115" y="6350169"/>
            <a:ext cx="9799124" cy="461665"/>
          </a:xfrm>
          <a:prstGeom prst="rect">
            <a:avLst/>
          </a:prstGeom>
          <a:noFill/>
        </p:spPr>
        <p:txBody>
          <a:bodyPr wrap="square" rtlCol="0">
            <a:spAutoFit/>
          </a:bodyPr>
          <a:lstStyle/>
          <a:p>
            <a:r>
              <a:rPr lang="en-US" sz="800" i="1"/>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Title 1">
            <a:extLst>
              <a:ext uri="{FF2B5EF4-FFF2-40B4-BE49-F238E27FC236}">
                <a16:creationId xmlns:a16="http://schemas.microsoft.com/office/drawing/2014/main" id="{A2A43B32-285C-73C8-23AE-285D1B2FB8C6}"/>
              </a:ext>
            </a:extLst>
          </p:cNvPr>
          <p:cNvSpPr>
            <a:spLocks noGrp="1"/>
          </p:cNvSpPr>
          <p:nvPr>
            <p:ph type="title" hasCustomPrompt="1"/>
          </p:nvPr>
        </p:nvSpPr>
        <p:spPr>
          <a:xfrm>
            <a:off x="839788" y="604354"/>
            <a:ext cx="10515600" cy="910122"/>
          </a:xfrm>
          <a:prstGeom prst="rect">
            <a:avLst/>
          </a:prstGeom>
        </p:spPr>
        <p:txBody>
          <a:bodyPr/>
          <a:lstStyle>
            <a:lvl1pPr>
              <a:defRPr/>
            </a:lvl1pPr>
          </a:lstStyle>
          <a:p>
            <a:r>
              <a:rPr lang="en-US"/>
              <a:t>Contact Information</a:t>
            </a:r>
          </a:p>
        </p:txBody>
      </p:sp>
      <p:pic>
        <p:nvPicPr>
          <p:cNvPr id="6" name="Graphic 5">
            <a:extLst>
              <a:ext uri="{FF2B5EF4-FFF2-40B4-BE49-F238E27FC236}">
                <a16:creationId xmlns:a16="http://schemas.microsoft.com/office/drawing/2014/main" id="{3CF468F9-F0B8-FE89-2921-8A439FBC04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365760">
            <a:off x="7378648" y="-2142386"/>
            <a:ext cx="6290475" cy="6429180"/>
          </a:xfrm>
          <a:prstGeom prst="rect">
            <a:avLst/>
          </a:prstGeom>
        </p:spPr>
      </p:pic>
      <p:sp>
        <p:nvSpPr>
          <p:cNvPr id="8" name="Text Placeholder 15">
            <a:extLst>
              <a:ext uri="{FF2B5EF4-FFF2-40B4-BE49-F238E27FC236}">
                <a16:creationId xmlns:a16="http://schemas.microsoft.com/office/drawing/2014/main" id="{967D2A1D-1A03-96FD-FB2D-2CC537EA211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87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3834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362267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a:xfrm>
            <a:off x="838200" y="287178"/>
            <a:ext cx="10515600" cy="885979"/>
          </a:xfrm>
        </p:spPr>
        <p:txBody>
          <a:bodyPr/>
          <a:lstStyle/>
          <a:p>
            <a:r>
              <a:rPr lang="en-US"/>
              <a:t>Click to edit Master title style</a:t>
            </a:r>
          </a:p>
        </p:txBody>
      </p:sp>
      <p:pic>
        <p:nvPicPr>
          <p:cNvPr id="5" name="Graphic 4">
            <a:extLst>
              <a:ext uri="{FF2B5EF4-FFF2-40B4-BE49-F238E27FC236}">
                <a16:creationId xmlns:a16="http://schemas.microsoft.com/office/drawing/2014/main" id="{541AE337-7CB0-24DF-D9CE-8E53F0D1BB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885" y="614349"/>
            <a:ext cx="11092543" cy="1032481"/>
          </a:xfrm>
          <a:prstGeom prst="rect">
            <a:avLst/>
          </a:prstGeom>
        </p:spPr>
      </p:pic>
      <p:pic>
        <p:nvPicPr>
          <p:cNvPr id="9" name="Graphic 8">
            <a:extLst>
              <a:ext uri="{FF2B5EF4-FFF2-40B4-BE49-F238E27FC236}">
                <a16:creationId xmlns:a16="http://schemas.microsoft.com/office/drawing/2014/main" id="{0B8A692E-9CB1-A33C-ABD2-191881C94DF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450" y="6031545"/>
            <a:ext cx="1056407" cy="704271"/>
          </a:xfrm>
          <a:prstGeom prst="rect">
            <a:avLst/>
          </a:prstGeom>
        </p:spPr>
      </p:pic>
    </p:spTree>
    <p:extLst>
      <p:ext uri="{BB962C8B-B14F-4D97-AF65-F5344CB8AC3E}">
        <p14:creationId xmlns:p14="http://schemas.microsoft.com/office/powerpoint/2010/main" val="187258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Graphic 4">
            <a:extLst>
              <a:ext uri="{FF2B5EF4-FFF2-40B4-BE49-F238E27FC236}">
                <a16:creationId xmlns:a16="http://schemas.microsoft.com/office/drawing/2014/main" id="{B9C4924F-1AF9-F1AB-7527-152EF27DAF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089" y="1715976"/>
            <a:ext cx="9699939" cy="2841172"/>
          </a:xfrm>
          <a:prstGeom prst="rect">
            <a:avLst/>
          </a:prstGeom>
        </p:spPr>
      </p:pic>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9F6F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2336104"/>
            <a:ext cx="10692008" cy="2442575"/>
          </a:xfrm>
          <a:prstGeom prst="rect">
            <a:avLst/>
          </a:prstGeom>
        </p:spPr>
        <p:txBody>
          <a:bodyPr anchor="b"/>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C545F57C-4A89-867F-EBDA-0550CB0246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63" y="860796"/>
            <a:ext cx="11518673" cy="1149350"/>
          </a:xfrm>
          <a:prstGeom prst="rect">
            <a:avLst/>
          </a:prstGeom>
        </p:spPr>
      </p:pic>
      <p:pic>
        <p:nvPicPr>
          <p:cNvPr id="12" name="Graphic 11">
            <a:extLst>
              <a:ext uri="{FF2B5EF4-FFF2-40B4-BE49-F238E27FC236}">
                <a16:creationId xmlns:a16="http://schemas.microsoft.com/office/drawing/2014/main" id="{3ED4229B-EBE8-F2C4-0D8A-CFD9B0E028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450" y="6031545"/>
            <a:ext cx="1056407" cy="704271"/>
          </a:xfrm>
          <a:prstGeom prst="rect">
            <a:avLst/>
          </a:prstGeom>
        </p:spPr>
      </p:pic>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a:p>
        </p:txBody>
      </p:sp>
      <p:pic>
        <p:nvPicPr>
          <p:cNvPr id="2" name="Graphic 1">
            <a:extLst>
              <a:ext uri="{FF2B5EF4-FFF2-40B4-BE49-F238E27FC236}">
                <a16:creationId xmlns:a16="http://schemas.microsoft.com/office/drawing/2014/main" id="{5E670A8A-69F1-D672-AD5E-27D2799785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63" y="860796"/>
            <a:ext cx="11518673" cy="1149350"/>
          </a:xfrm>
          <a:prstGeom prst="rect">
            <a:avLst/>
          </a:prstGeom>
        </p:spPr>
      </p:pic>
      <p:pic>
        <p:nvPicPr>
          <p:cNvPr id="3" name="Graphic 2">
            <a:extLst>
              <a:ext uri="{FF2B5EF4-FFF2-40B4-BE49-F238E27FC236}">
                <a16:creationId xmlns:a16="http://schemas.microsoft.com/office/drawing/2014/main" id="{5DAC94A8-B674-6E33-94A6-F6F90F92CE2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450" y="6031545"/>
            <a:ext cx="1056407" cy="704271"/>
          </a:xfrm>
          <a:prstGeom prst="rect">
            <a:avLst/>
          </a:prstGeom>
        </p:spPr>
      </p:pic>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tx1"/>
                </a:solidFill>
              </a:defRPr>
            </a:lvl1pPr>
          </a:lstStyle>
          <a:p>
            <a:r>
              <a:rPr lang="en-US"/>
              <a:t>Click to edit Master title style</a:t>
            </a:r>
          </a:p>
        </p:txBody>
      </p:sp>
      <p:pic>
        <p:nvPicPr>
          <p:cNvPr id="3" name="Graphic 2">
            <a:extLst>
              <a:ext uri="{FF2B5EF4-FFF2-40B4-BE49-F238E27FC236}">
                <a16:creationId xmlns:a16="http://schemas.microsoft.com/office/drawing/2014/main" id="{A1E8FCC7-FAA4-CEF7-E7A2-5739C108B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9837" y="5871733"/>
            <a:ext cx="11419115" cy="996549"/>
          </a:xfrm>
          <a:prstGeom prst="rect">
            <a:avLst/>
          </a:prstGeom>
        </p:spPr>
      </p:pic>
    </p:spTree>
    <p:extLst>
      <p:ext uri="{BB962C8B-B14F-4D97-AF65-F5344CB8AC3E}">
        <p14:creationId xmlns:p14="http://schemas.microsoft.com/office/powerpoint/2010/main" val="30746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6F0"/>
        </a:solidFill>
        <a:effectLst/>
      </p:bgPr>
    </p:bg>
    <p:spTree>
      <p:nvGrpSpPr>
        <p:cNvPr id="1" name=""/>
        <p:cNvGrpSpPr/>
        <p:nvPr/>
      </p:nvGrpSpPr>
      <p:grpSpPr>
        <a:xfrm>
          <a:off x="0" y="0"/>
          <a:ext cx="0" cy="0"/>
          <a:chOff x="0" y="0"/>
          <a:chExt cx="0" cy="0"/>
        </a:xfrm>
      </p:grpSpPr>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0063518E-83A6-895A-444B-428AC9132740}"/>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5450" y="6031545"/>
            <a:ext cx="1056407" cy="704271"/>
          </a:xfrm>
          <a:prstGeom prst="rect">
            <a:avLst/>
          </a:prstGeom>
        </p:spPr>
      </p:pic>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3" r:id="rId3"/>
    <p:sldLayoutId id="2147483672" r:id="rId4"/>
    <p:sldLayoutId id="2147483664" r:id="rId5"/>
    <p:sldLayoutId id="2147483665" r:id="rId6"/>
    <p:sldLayoutId id="2147483666" r:id="rId7"/>
    <p:sldLayoutId id="2147483676" r:id="rId8"/>
    <p:sldLayoutId id="2147483667" r:id="rId9"/>
    <p:sldLayoutId id="2147483673" r:id="rId10"/>
    <p:sldLayoutId id="2147483668" r:id="rId11"/>
    <p:sldLayoutId id="2147483669" r:id="rId12"/>
    <p:sldLayoutId id="2147483674" r:id="rId13"/>
    <p:sldLayoutId id="2147483678" r:id="rId14"/>
    <p:sldLayoutId id="2147483680" r:id="rId15"/>
  </p:sldLayoutIdLst>
  <p:hf hdr="0" ftr="0" dt="0"/>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ksassessments.org/technology-coordinators"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ksassessments.org/sites/default/files/documents/Kite/Kite_Suite_Whitelist_Settings.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hyperlink" Target="https://ksassessments.org/sites/default/files/documents/Kite/Kite_Student_Portal_Manual_for_Test_Administrator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mailto:KIDS@ksde.org"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mailto:kap_support@ku.edu"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s://ksassessments.org/sites/default/files/documents/Kite/Practice_Test_Guide_for_Educator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ksassessments.org/sites/default/files/documents/Kite/Educator_Portal_Manual_for_Test_Coordinators.pdf"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ksassessments.org/sites/default/files/documents/KELPA/KELPA_Assessment_Examiners_Manual.pdf"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8" Type="http://schemas.openxmlformats.org/officeDocument/2006/relationships/hyperlink" Target="mailto:jewing@ksde.org" TargetMode="External"/><Relationship Id="rId3" Type="http://schemas.openxmlformats.org/officeDocument/2006/relationships/hyperlink" Target="mailto:kap-support@ku.edu" TargetMode="External"/><Relationship Id="rId7" Type="http://schemas.openxmlformats.org/officeDocument/2006/relationships/image" Target="../media/image32.sv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ksassessments.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ksassessments.org/educators-test-administrators/kelpa"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hyperlink" Target="https://ksassessments.org/sites/default/files/documents/KELPA/KELPA_Assessment_Examiners_Manual.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930504" y="2116661"/>
            <a:ext cx="3478211" cy="408819"/>
          </a:xfrm>
        </p:spPr>
        <p:txBody>
          <a:bodyPr>
            <a:normAutofit/>
          </a:bodyPr>
          <a:lstStyle/>
          <a:p>
            <a:r>
              <a:rPr lang="en-US" sz="2000"/>
              <a:t>Kansas Assessment Program</a:t>
            </a:r>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910624" y="2459004"/>
            <a:ext cx="9678718" cy="1277254"/>
          </a:xfrm>
        </p:spPr>
        <p:txBody>
          <a:bodyPr>
            <a:normAutofit/>
          </a:bodyPr>
          <a:lstStyle/>
          <a:p>
            <a:r>
              <a:rPr lang="en-US" sz="4400"/>
              <a:t>KELPA Test Coordinator Training</a:t>
            </a:r>
          </a:p>
        </p:txBody>
      </p:sp>
      <p:sp>
        <p:nvSpPr>
          <p:cNvPr id="2" name="Subtitle 4">
            <a:extLst>
              <a:ext uri="{FF2B5EF4-FFF2-40B4-BE49-F238E27FC236}">
                <a16:creationId xmlns:a16="http://schemas.microsoft.com/office/drawing/2014/main" id="{80BA9AAB-12EC-328E-D62B-186C7F19B67D}"/>
              </a:ext>
            </a:extLst>
          </p:cNvPr>
          <p:cNvSpPr txBox="1">
            <a:spLocks/>
          </p:cNvSpPr>
          <p:nvPr/>
        </p:nvSpPr>
        <p:spPr>
          <a:xfrm>
            <a:off x="6880633" y="3471292"/>
            <a:ext cx="2797521" cy="61789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defTabSz="914400" rtl="0" eaLnBrk="1" latinLnBrk="0" hangingPunct="1">
              <a:lnSpc>
                <a:spcPct val="100000"/>
              </a:lnSpc>
              <a:spcBef>
                <a:spcPts val="600"/>
              </a:spcBef>
              <a:spcAft>
                <a:spcPts val="600"/>
              </a:spcAft>
              <a:buClr>
                <a:schemeClr val="tx2"/>
              </a:buClr>
              <a:buFont typeface="Symbol" panose="05050102010706020507" pitchFamily="18" charset="2"/>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a:latin typeface="+mn-lt"/>
                <a:ea typeface="Open Sans Semibold" panose="020B0706030804020204" pitchFamily="34" charset="0"/>
                <a:cs typeface="Open Sans Semibold" panose="020B0706030804020204" pitchFamily="34" charset="0"/>
              </a:rPr>
              <a:t>2024</a:t>
            </a:r>
          </a:p>
        </p:txBody>
      </p:sp>
      <p:pic>
        <p:nvPicPr>
          <p:cNvPr id="6" name="Graphic 5">
            <a:extLst>
              <a:ext uri="{FF2B5EF4-FFF2-40B4-BE49-F238E27FC236}">
                <a16:creationId xmlns:a16="http://schemas.microsoft.com/office/drawing/2014/main" id="{A630757A-6877-8E15-088B-D2E1CAA74D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1412" y="6011299"/>
            <a:ext cx="1289176" cy="789847"/>
          </a:xfrm>
          <a:prstGeom prst="rect">
            <a:avLst/>
          </a:prstGeom>
        </p:spPr>
      </p:pic>
    </p:spTree>
    <p:extLst>
      <p:ext uri="{BB962C8B-B14F-4D97-AF65-F5344CB8AC3E}">
        <p14:creationId xmlns:p14="http://schemas.microsoft.com/office/powerpoint/2010/main" val="218164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KELPA Testing and Scoring Windows</a:t>
            </a:r>
          </a:p>
        </p:txBody>
      </p:sp>
      <p:sp>
        <p:nvSpPr>
          <p:cNvPr id="3" name="Content Placeholder 2"/>
          <p:cNvSpPr>
            <a:spLocks noGrp="1"/>
          </p:cNvSpPr>
          <p:nvPr>
            <p:ph idx="1"/>
          </p:nvPr>
        </p:nvSpPr>
        <p:spPr>
          <a:xfrm>
            <a:off x="825384" y="1976284"/>
            <a:ext cx="10551873" cy="4007265"/>
          </a:xfrm>
        </p:spPr>
        <p:txBody>
          <a:bodyPr vert="horz" lIns="91440" tIns="45720" rIns="91440" bIns="45720" rtlCol="0" anchor="t">
            <a:noAutofit/>
          </a:bodyPr>
          <a:lstStyle/>
          <a:p>
            <a:r>
              <a:rPr lang="en-US" b="1"/>
              <a:t>Testing Window</a:t>
            </a:r>
          </a:p>
          <a:p>
            <a:pPr lvl="1"/>
            <a:r>
              <a:rPr lang="en-US" sz="2800"/>
              <a:t>January 29, 2024 – March 8, 2024</a:t>
            </a:r>
          </a:p>
          <a:p>
            <a:pPr marL="457200" lvl="1" indent="0">
              <a:buNone/>
            </a:pPr>
            <a:br>
              <a:rPr lang="en-US" sz="2800" baseline="30000"/>
            </a:br>
            <a:endParaRPr lang="en-US" sz="2800" baseline="30000"/>
          </a:p>
          <a:p>
            <a:r>
              <a:rPr lang="en-US" b="1"/>
              <a:t>Scoring Window</a:t>
            </a:r>
          </a:p>
          <a:p>
            <a:pPr lvl="1"/>
            <a:r>
              <a:rPr lang="en-US" sz="2800"/>
              <a:t>January 29, 2024 – March 29, 2024</a:t>
            </a:r>
          </a:p>
          <a:p>
            <a:pPr marL="0" indent="0">
              <a:buNone/>
            </a:pPr>
            <a:endParaRPr lang="en-US" sz="2800"/>
          </a:p>
        </p:txBody>
      </p:sp>
    </p:spTree>
    <p:extLst>
      <p:ext uri="{BB962C8B-B14F-4D97-AF65-F5344CB8AC3E}">
        <p14:creationId xmlns:p14="http://schemas.microsoft.com/office/powerpoint/2010/main" val="126484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707" y="820583"/>
            <a:ext cx="10157354" cy="990600"/>
          </a:xfrm>
        </p:spPr>
        <p:txBody>
          <a:bodyPr>
            <a:normAutofit/>
          </a:bodyPr>
          <a:lstStyle/>
          <a:p>
            <a:r>
              <a:rPr lang="en-US"/>
              <a:t>2024 KELPA: Testing Time</a:t>
            </a:r>
          </a:p>
        </p:txBody>
      </p:sp>
      <p:sp>
        <p:nvSpPr>
          <p:cNvPr id="3" name="Content Placeholder 2"/>
          <p:cNvSpPr>
            <a:spLocks noGrp="1"/>
          </p:cNvSpPr>
          <p:nvPr>
            <p:ph idx="1"/>
          </p:nvPr>
        </p:nvSpPr>
        <p:spPr>
          <a:xfrm>
            <a:off x="935665" y="2477386"/>
            <a:ext cx="10632558" cy="2817628"/>
          </a:xfrm>
        </p:spPr>
        <p:txBody>
          <a:bodyPr vert="horz" lIns="91440" tIns="45720" rIns="91440" bIns="45720" rtlCol="0" anchor="t">
            <a:normAutofit/>
          </a:bodyPr>
          <a:lstStyle/>
          <a:p>
            <a:pPr>
              <a:spcAft>
                <a:spcPts val="1125"/>
              </a:spcAft>
            </a:pPr>
            <a:r>
              <a:rPr lang="en-US" sz="3000">
                <a:latin typeface="Open Sans Light"/>
                <a:ea typeface="Open Sans Light"/>
                <a:cs typeface="Open Sans Light"/>
              </a:rPr>
              <a:t>Students my take as much time as they need, but the test is designed to take approximately 45-60 minutes</a:t>
            </a:r>
          </a:p>
          <a:p>
            <a:pPr lvl="1">
              <a:spcAft>
                <a:spcPts val="1125"/>
              </a:spcAft>
            </a:pPr>
            <a:r>
              <a:rPr lang="en-US" sz="2800"/>
              <a:t>Estimated time based on number of test items indicates less time is needed, but to be safe, allocate 45-60 minutes</a:t>
            </a:r>
          </a:p>
          <a:p>
            <a:pPr marL="0" indent="0">
              <a:spcAft>
                <a:spcPts val="1125"/>
              </a:spcAft>
              <a:buNone/>
            </a:pPr>
            <a:endParaRPr lang="en-US" sz="2800"/>
          </a:p>
        </p:txBody>
      </p:sp>
    </p:spTree>
    <p:extLst>
      <p:ext uri="{BB962C8B-B14F-4D97-AF65-F5344CB8AC3E}">
        <p14:creationId xmlns:p14="http://schemas.microsoft.com/office/powerpoint/2010/main" val="33083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572" y="794335"/>
            <a:ext cx="8352429" cy="927848"/>
          </a:xfrm>
        </p:spPr>
        <p:txBody>
          <a:bodyPr>
            <a:normAutofit/>
          </a:bodyPr>
          <a:lstStyle/>
          <a:p>
            <a:r>
              <a:rPr lang="en-US"/>
              <a:t>Grade K and Grade 1 Writing</a:t>
            </a:r>
          </a:p>
        </p:txBody>
      </p:sp>
      <p:sp>
        <p:nvSpPr>
          <p:cNvPr id="3" name="Content Placeholder 2"/>
          <p:cNvSpPr>
            <a:spLocks noGrp="1"/>
          </p:cNvSpPr>
          <p:nvPr>
            <p:ph idx="1"/>
          </p:nvPr>
        </p:nvSpPr>
        <p:spPr>
          <a:xfrm>
            <a:off x="557349" y="2153265"/>
            <a:ext cx="11486605" cy="4460176"/>
          </a:xfrm>
        </p:spPr>
        <p:txBody>
          <a:bodyPr vert="horz" lIns="91440" tIns="45720" rIns="91440" bIns="45720" rtlCol="0" anchor="t">
            <a:normAutofit/>
          </a:bodyPr>
          <a:lstStyle/>
          <a:p>
            <a:r>
              <a:rPr lang="en-US" sz="2400">
                <a:ea typeface="+mn-lt"/>
                <a:cs typeface="+mn-lt"/>
              </a:rPr>
              <a:t>For some questions, students respond directly on the computer. These questions are machine scored. Other answers are written in a student test booklet and are human scored.</a:t>
            </a:r>
            <a:r>
              <a:rPr lang="en-US" sz="2400"/>
              <a:t> </a:t>
            </a:r>
          </a:p>
          <a:p>
            <a:pPr lvl="1"/>
            <a:r>
              <a:rPr lang="en-US" b="1">
                <a:solidFill>
                  <a:srgbClr val="FF0000"/>
                </a:solidFill>
                <a:latin typeface="Open Sans Light"/>
                <a:ea typeface="Open Sans Light"/>
                <a:cs typeface="Open Sans Light"/>
              </a:rPr>
              <a:t>The test booklets will need to be retrieved from the Help tab in Educator Portal prior to testing</a:t>
            </a:r>
            <a:br>
              <a:rPr lang="en-US"/>
            </a:br>
            <a:endParaRPr lang="en-US"/>
          </a:p>
          <a:p>
            <a:r>
              <a:rPr lang="en-US" sz="2400"/>
              <a:t>The Test Administration and Scoring Directions documents provide further guidance and include the student test booklets. </a:t>
            </a:r>
          </a:p>
        </p:txBody>
      </p:sp>
    </p:spTree>
    <p:extLst>
      <p:ext uri="{BB962C8B-B14F-4D97-AF65-F5344CB8AC3E}">
        <p14:creationId xmlns:p14="http://schemas.microsoft.com/office/powerpoint/2010/main" val="135810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8F62-0F03-4A36-34E3-E23E360055BC}"/>
              </a:ext>
            </a:extLst>
          </p:cNvPr>
          <p:cNvSpPr>
            <a:spLocks noGrp="1"/>
          </p:cNvSpPr>
          <p:nvPr>
            <p:ph type="title"/>
          </p:nvPr>
        </p:nvSpPr>
        <p:spPr/>
        <p:txBody>
          <a:bodyPr/>
          <a:lstStyle/>
          <a:p>
            <a:r>
              <a:rPr lang="en-US"/>
              <a:t>Security &amp; Ethics</a:t>
            </a:r>
          </a:p>
        </p:txBody>
      </p:sp>
    </p:spTree>
    <p:extLst>
      <p:ext uri="{BB962C8B-B14F-4D97-AF65-F5344CB8AC3E}">
        <p14:creationId xmlns:p14="http://schemas.microsoft.com/office/powerpoint/2010/main" val="32401608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731A7-A48F-46FD-B961-F6A70F9E276D}"/>
              </a:ext>
            </a:extLst>
          </p:cNvPr>
          <p:cNvSpPr>
            <a:spLocks noGrp="1"/>
          </p:cNvSpPr>
          <p:nvPr>
            <p:ph idx="1"/>
          </p:nvPr>
        </p:nvSpPr>
        <p:spPr>
          <a:xfrm>
            <a:off x="838200" y="1769806"/>
            <a:ext cx="10515600" cy="4407157"/>
          </a:xfrm>
        </p:spPr>
        <p:txBody>
          <a:bodyPr>
            <a:normAutofit/>
          </a:bodyPr>
          <a:lstStyle/>
          <a:p>
            <a:r>
              <a:rPr lang="en-US"/>
              <a:t>Must complete Security &amp; Ethics training and sign agreement</a:t>
            </a:r>
          </a:p>
          <a:p>
            <a:r>
              <a:rPr lang="en-US"/>
              <a:t>Follow all test procedures</a:t>
            </a:r>
          </a:p>
          <a:p>
            <a:r>
              <a:rPr lang="en-US" b="1">
                <a:highlight>
                  <a:srgbClr val="FFFF00"/>
                </a:highlight>
              </a:rPr>
              <a:t>Ensure students are taking their own test</a:t>
            </a:r>
          </a:p>
          <a:p>
            <a:r>
              <a:rPr lang="en-US"/>
              <a:t>Monitor test environment</a:t>
            </a:r>
          </a:p>
          <a:p>
            <a:r>
              <a:rPr lang="en-US"/>
              <a:t>Report any breach of test security to your building test coordinator</a:t>
            </a:r>
          </a:p>
          <a:p>
            <a:endParaRPr lang="en-US"/>
          </a:p>
        </p:txBody>
      </p:sp>
      <p:sp>
        <p:nvSpPr>
          <p:cNvPr id="3" name="Title 2">
            <a:extLst>
              <a:ext uri="{FF2B5EF4-FFF2-40B4-BE49-F238E27FC236}">
                <a16:creationId xmlns:a16="http://schemas.microsoft.com/office/drawing/2014/main" id="{9332C18A-C2E0-443E-A88F-4A3E5AA1C178}"/>
              </a:ext>
            </a:extLst>
          </p:cNvPr>
          <p:cNvSpPr>
            <a:spLocks noGrp="1"/>
          </p:cNvSpPr>
          <p:nvPr>
            <p:ph type="title"/>
          </p:nvPr>
        </p:nvSpPr>
        <p:spPr/>
        <p:txBody>
          <a:bodyPr/>
          <a:lstStyle/>
          <a:p>
            <a:r>
              <a:rPr lang="en-US"/>
              <a:t>Test Proctor Responsibilities</a:t>
            </a:r>
          </a:p>
        </p:txBody>
      </p:sp>
    </p:spTree>
    <p:extLst>
      <p:ext uri="{BB962C8B-B14F-4D97-AF65-F5344CB8AC3E}">
        <p14:creationId xmlns:p14="http://schemas.microsoft.com/office/powerpoint/2010/main" val="62623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86A597-0240-4546-8DAB-4383921E1ED0}"/>
              </a:ext>
            </a:extLst>
          </p:cNvPr>
          <p:cNvSpPr>
            <a:spLocks noGrp="1"/>
          </p:cNvSpPr>
          <p:nvPr>
            <p:ph idx="1"/>
          </p:nvPr>
        </p:nvSpPr>
        <p:spPr>
          <a:xfrm>
            <a:off x="838200" y="1592827"/>
            <a:ext cx="10515600" cy="4584136"/>
          </a:xfrm>
        </p:spPr>
        <p:txBody>
          <a:bodyPr>
            <a:normAutofit fontScale="92500"/>
          </a:bodyPr>
          <a:lstStyle/>
          <a:p>
            <a:r>
              <a:rPr lang="en-US"/>
              <a:t>In general, unless directly specified by the </a:t>
            </a:r>
            <a:r>
              <a:rPr lang="en-US" i="1"/>
              <a:t>KELPA Test Administration and Scoring Directions</a:t>
            </a:r>
            <a:r>
              <a:rPr lang="en-US"/>
              <a:t>, reading any text to students (including isolated words) in a KELPA domain-assessment is prohibited. Violations will result in the student being counted as not tested.</a:t>
            </a:r>
          </a:p>
          <a:p>
            <a:r>
              <a:rPr lang="en-US"/>
              <a:t>Passages, items, response choices, or labels may </a:t>
            </a:r>
            <a:r>
              <a:rPr lang="en-US" b="1" i="1"/>
              <a:t>not </a:t>
            </a:r>
            <a:r>
              <a:rPr lang="en-US"/>
              <a:t>be translated into a student’s first language or any language.</a:t>
            </a:r>
          </a:p>
          <a:p>
            <a:r>
              <a:rPr lang="en-US"/>
              <a:t>Teachers and students may </a:t>
            </a:r>
            <a:r>
              <a:rPr lang="en-US" b="1" i="1"/>
              <a:t>not </a:t>
            </a:r>
            <a:r>
              <a:rPr lang="en-US"/>
              <a:t>bring pre-generated organizers, journals, logs, or notes into a test session. Students may create notes during a test session but are not required and should not be prompted to do so.</a:t>
            </a:r>
          </a:p>
          <a:p>
            <a:endParaRPr lang="en-US"/>
          </a:p>
        </p:txBody>
      </p:sp>
      <p:sp>
        <p:nvSpPr>
          <p:cNvPr id="3" name="Title 2">
            <a:extLst>
              <a:ext uri="{FF2B5EF4-FFF2-40B4-BE49-F238E27FC236}">
                <a16:creationId xmlns:a16="http://schemas.microsoft.com/office/drawing/2014/main" id="{92024997-27F6-418B-B15B-D44C750255B1}"/>
              </a:ext>
            </a:extLst>
          </p:cNvPr>
          <p:cNvSpPr>
            <a:spLocks noGrp="1"/>
          </p:cNvSpPr>
          <p:nvPr>
            <p:ph type="title"/>
          </p:nvPr>
        </p:nvSpPr>
        <p:spPr/>
        <p:txBody>
          <a:bodyPr/>
          <a:lstStyle/>
          <a:p>
            <a:r>
              <a:rPr lang="en-US"/>
              <a:t>Prohibited Practices</a:t>
            </a:r>
          </a:p>
        </p:txBody>
      </p:sp>
    </p:spTree>
    <p:extLst>
      <p:ext uri="{BB962C8B-B14F-4D97-AF65-F5344CB8AC3E}">
        <p14:creationId xmlns:p14="http://schemas.microsoft.com/office/powerpoint/2010/main" val="396993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8F62-0F03-4A36-34E3-E23E360055BC}"/>
              </a:ext>
            </a:extLst>
          </p:cNvPr>
          <p:cNvSpPr>
            <a:spLocks noGrp="1"/>
          </p:cNvSpPr>
          <p:nvPr>
            <p:ph type="title"/>
          </p:nvPr>
        </p:nvSpPr>
        <p:spPr/>
        <p:txBody>
          <a:bodyPr/>
          <a:lstStyle/>
          <a:p>
            <a:r>
              <a:rPr lang="en-US"/>
              <a:t>Accommodations</a:t>
            </a:r>
          </a:p>
        </p:txBody>
      </p:sp>
    </p:spTree>
    <p:extLst>
      <p:ext uri="{BB962C8B-B14F-4D97-AF65-F5344CB8AC3E}">
        <p14:creationId xmlns:p14="http://schemas.microsoft.com/office/powerpoint/2010/main" val="149737776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AAD267-33C8-441E-84AE-36AFCD6C9068}"/>
              </a:ext>
            </a:extLst>
          </p:cNvPr>
          <p:cNvSpPr>
            <a:spLocks noGrp="1"/>
          </p:cNvSpPr>
          <p:nvPr>
            <p:ph idx="1"/>
          </p:nvPr>
        </p:nvSpPr>
        <p:spPr>
          <a:xfrm>
            <a:off x="838200" y="1858297"/>
            <a:ext cx="10515600" cy="4318665"/>
          </a:xfrm>
        </p:spPr>
        <p:txBody>
          <a:bodyPr>
            <a:normAutofit/>
          </a:bodyPr>
          <a:lstStyle/>
          <a:p>
            <a:r>
              <a:rPr lang="en-US"/>
              <a:t>PNP must be compete before test window opens</a:t>
            </a:r>
          </a:p>
          <a:p>
            <a:endParaRPr lang="en-US"/>
          </a:p>
          <a:p>
            <a:r>
              <a:rPr lang="en-US"/>
              <a:t>Accommodations must be documented on the student’s Individualized Education Program (IEP), 504, or Individualized Learning Plan (ILP)</a:t>
            </a:r>
          </a:p>
          <a:p>
            <a:endParaRPr lang="en-US"/>
          </a:p>
          <a:p>
            <a:r>
              <a:rPr lang="en-US" b="1"/>
              <a:t>Spanish translations are not included in KELPA</a:t>
            </a:r>
          </a:p>
          <a:p>
            <a:endParaRPr lang="en-US"/>
          </a:p>
        </p:txBody>
      </p:sp>
      <p:sp>
        <p:nvSpPr>
          <p:cNvPr id="3" name="Title 2">
            <a:extLst>
              <a:ext uri="{FF2B5EF4-FFF2-40B4-BE49-F238E27FC236}">
                <a16:creationId xmlns:a16="http://schemas.microsoft.com/office/drawing/2014/main" id="{5C089BB4-5F08-4A87-A041-B70740EDE290}"/>
              </a:ext>
            </a:extLst>
          </p:cNvPr>
          <p:cNvSpPr>
            <a:spLocks noGrp="1"/>
          </p:cNvSpPr>
          <p:nvPr>
            <p:ph type="title"/>
          </p:nvPr>
        </p:nvSpPr>
        <p:spPr>
          <a:xfrm>
            <a:off x="1154953" y="681038"/>
            <a:ext cx="8761413" cy="999594"/>
          </a:xfrm>
        </p:spPr>
        <p:txBody>
          <a:bodyPr>
            <a:normAutofit/>
          </a:bodyPr>
          <a:lstStyle/>
          <a:p>
            <a:r>
              <a:rPr lang="en-US"/>
              <a:t>Accommodations</a:t>
            </a:r>
          </a:p>
        </p:txBody>
      </p:sp>
    </p:spTree>
    <p:extLst>
      <p:ext uri="{BB962C8B-B14F-4D97-AF65-F5344CB8AC3E}">
        <p14:creationId xmlns:p14="http://schemas.microsoft.com/office/powerpoint/2010/main" val="355005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8F62-0F03-4A36-34E3-E23E360055BC}"/>
              </a:ext>
            </a:extLst>
          </p:cNvPr>
          <p:cNvSpPr>
            <a:spLocks noGrp="1"/>
          </p:cNvSpPr>
          <p:nvPr>
            <p:ph type="title"/>
          </p:nvPr>
        </p:nvSpPr>
        <p:spPr/>
        <p:txBody>
          <a:bodyPr/>
          <a:lstStyle/>
          <a:p>
            <a:r>
              <a:rPr lang="en-US"/>
              <a:t>Before KELPA</a:t>
            </a:r>
          </a:p>
        </p:txBody>
      </p:sp>
    </p:spTree>
    <p:extLst>
      <p:ext uri="{BB962C8B-B14F-4D97-AF65-F5344CB8AC3E}">
        <p14:creationId xmlns:p14="http://schemas.microsoft.com/office/powerpoint/2010/main" val="209699038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6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8843" y="540774"/>
            <a:ext cx="7416800" cy="1071173"/>
          </a:xfrm>
        </p:spPr>
        <p:txBody>
          <a:bodyPr>
            <a:noAutofit/>
          </a:bodyPr>
          <a:lstStyle/>
          <a:p>
            <a:r>
              <a:rPr lang="en-US"/>
              <a:t>Kite Suite</a:t>
            </a:r>
          </a:p>
        </p:txBody>
      </p:sp>
      <p:pic>
        <p:nvPicPr>
          <p:cNvPr id="4" name="Picture 3"/>
          <p:cNvPicPr/>
          <p:nvPr/>
        </p:nvPicPr>
        <p:blipFill>
          <a:blip r:embed="rId3"/>
          <a:stretch>
            <a:fillRect/>
          </a:stretch>
        </p:blipFill>
        <p:spPr>
          <a:xfrm>
            <a:off x="6226750" y="1474694"/>
            <a:ext cx="3885997" cy="4453983"/>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1078843" y="2005483"/>
            <a:ext cx="4133737" cy="3659186"/>
          </a:xfrm>
          <a:prstGeom prst="rect">
            <a:avLst/>
          </a:prstGeom>
          <a:ln>
            <a:noFill/>
          </a:ln>
          <a:effectLst>
            <a:outerShdw blurRad="190500" algn="tl" rotWithShape="0">
              <a:srgbClr val="000000">
                <a:alpha val="70000"/>
              </a:srgbClr>
            </a:outerShdw>
          </a:effectLst>
        </p:spPr>
      </p:pic>
      <p:sp>
        <p:nvSpPr>
          <p:cNvPr id="6" name="TextBox 5"/>
          <p:cNvSpPr txBox="1"/>
          <p:nvPr/>
        </p:nvSpPr>
        <p:spPr>
          <a:xfrm>
            <a:off x="6464528" y="6063340"/>
            <a:ext cx="3410442" cy="461665"/>
          </a:xfrm>
          <a:prstGeom prst="rect">
            <a:avLst/>
          </a:prstGeom>
          <a:noFill/>
          <a:ln w="19050">
            <a:noFill/>
          </a:ln>
        </p:spPr>
        <p:txBody>
          <a:bodyPr wrap="square" lIns="91440" tIns="45720" rIns="91440" bIns="45720" rtlCol="0" anchor="t">
            <a:spAutoFit/>
          </a:bodyPr>
          <a:lstStyle/>
          <a:p>
            <a:pPr algn="ctr"/>
            <a:r>
              <a:rPr lang="en-US" sz="2400" b="1"/>
              <a:t>Educator Portal</a:t>
            </a:r>
          </a:p>
        </p:txBody>
      </p:sp>
      <p:sp>
        <p:nvSpPr>
          <p:cNvPr id="7" name="TextBox 6"/>
          <p:cNvSpPr txBox="1"/>
          <p:nvPr/>
        </p:nvSpPr>
        <p:spPr>
          <a:xfrm>
            <a:off x="1402252" y="6058205"/>
            <a:ext cx="3031626" cy="461665"/>
          </a:xfrm>
          <a:prstGeom prst="rect">
            <a:avLst/>
          </a:prstGeom>
          <a:noFill/>
          <a:ln w="19050">
            <a:noFill/>
          </a:ln>
        </p:spPr>
        <p:txBody>
          <a:bodyPr wrap="square" lIns="91440" tIns="45720" rIns="91440" bIns="45720" rtlCol="0" anchor="t">
            <a:spAutoFit/>
          </a:bodyPr>
          <a:lstStyle/>
          <a:p>
            <a:pPr algn="ctr"/>
            <a:r>
              <a:rPr lang="en-US" sz="2400" b="1"/>
              <a:t>Student Portal</a:t>
            </a:r>
          </a:p>
        </p:txBody>
      </p:sp>
    </p:spTree>
    <p:extLst>
      <p:ext uri="{BB962C8B-B14F-4D97-AF65-F5344CB8AC3E}">
        <p14:creationId xmlns:p14="http://schemas.microsoft.com/office/powerpoint/2010/main" val="153681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DA1C-5496-46B0-B3BD-28CA3ECDDAE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113022C-85DE-403B-B269-84F54E7EB627}"/>
              </a:ext>
            </a:extLst>
          </p:cNvPr>
          <p:cNvSpPr>
            <a:spLocks noGrp="1"/>
          </p:cNvSpPr>
          <p:nvPr>
            <p:ph idx="1"/>
          </p:nvPr>
        </p:nvSpPr>
        <p:spPr>
          <a:xfrm>
            <a:off x="838200" y="1799303"/>
            <a:ext cx="10515600" cy="4377659"/>
          </a:xfrm>
        </p:spPr>
        <p:txBody>
          <a:bodyPr>
            <a:normAutofit/>
          </a:bodyPr>
          <a:lstStyle/>
          <a:p>
            <a:pPr lvl="1"/>
            <a:r>
              <a:rPr lang="en-US" sz="3200"/>
              <a:t>KELPA Overview</a:t>
            </a:r>
          </a:p>
          <a:p>
            <a:pPr lvl="1"/>
            <a:r>
              <a:rPr lang="en-US" sz="3200"/>
              <a:t>Security &amp; Ethics</a:t>
            </a:r>
          </a:p>
          <a:p>
            <a:pPr lvl="1"/>
            <a:r>
              <a:rPr lang="en-US" sz="3200"/>
              <a:t>Accommodations</a:t>
            </a:r>
          </a:p>
          <a:p>
            <a:pPr lvl="1"/>
            <a:r>
              <a:rPr lang="en-US" sz="3200"/>
              <a:t>Before KELPA testing begins</a:t>
            </a:r>
          </a:p>
          <a:p>
            <a:pPr lvl="1"/>
            <a:r>
              <a:rPr lang="en-US" sz="3200"/>
              <a:t>During KELPA testing</a:t>
            </a:r>
          </a:p>
          <a:p>
            <a:pPr lvl="1"/>
            <a:r>
              <a:rPr lang="en-US" sz="3200"/>
              <a:t>After KELPA testing</a:t>
            </a:r>
          </a:p>
          <a:p>
            <a:pPr lvl="1"/>
            <a:endParaRPr lang="en-US" sz="3600"/>
          </a:p>
          <a:p>
            <a:pPr marL="0" indent="0">
              <a:buNone/>
            </a:pPr>
            <a:endParaRPr lang="en-US" sz="4000"/>
          </a:p>
        </p:txBody>
      </p:sp>
      <p:pic>
        <p:nvPicPr>
          <p:cNvPr id="4" name="Graphic 4">
            <a:extLst>
              <a:ext uri="{FF2B5EF4-FFF2-40B4-BE49-F238E27FC236}">
                <a16:creationId xmlns:a16="http://schemas.microsoft.com/office/drawing/2014/main" id="{34E70000-AEAF-DB2B-61B4-25E5E4FC84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00808" y="1027906"/>
            <a:ext cx="5038439" cy="1691475"/>
          </a:xfrm>
          <a:prstGeom prst="rect">
            <a:avLst/>
          </a:prstGeom>
        </p:spPr>
      </p:pic>
    </p:spTree>
    <p:extLst>
      <p:ext uri="{BB962C8B-B14F-4D97-AF65-F5344CB8AC3E}">
        <p14:creationId xmlns:p14="http://schemas.microsoft.com/office/powerpoint/2010/main" val="2143487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703" y="819332"/>
            <a:ext cx="8377646" cy="891904"/>
          </a:xfrm>
        </p:spPr>
        <p:txBody>
          <a:bodyPr/>
          <a:lstStyle/>
          <a:p>
            <a:r>
              <a:rPr lang="en-US"/>
              <a:t>Install Kite Student Portal</a:t>
            </a:r>
          </a:p>
        </p:txBody>
      </p:sp>
      <p:sp>
        <p:nvSpPr>
          <p:cNvPr id="3" name="Content Placeholder 2"/>
          <p:cNvSpPr>
            <a:spLocks noGrp="1"/>
          </p:cNvSpPr>
          <p:nvPr>
            <p:ph idx="1"/>
          </p:nvPr>
        </p:nvSpPr>
        <p:spPr>
          <a:xfrm>
            <a:off x="497499" y="2562793"/>
            <a:ext cx="11293919" cy="3724967"/>
          </a:xfrm>
        </p:spPr>
        <p:txBody>
          <a:bodyPr vert="horz" lIns="91440" tIns="45720" rIns="91440" bIns="45720" rtlCol="0" anchor="t">
            <a:noAutofit/>
          </a:bodyPr>
          <a:lstStyle/>
          <a:p>
            <a:r>
              <a:rPr lang="en-US" sz="2800">
                <a:latin typeface="Open Sans Light"/>
                <a:ea typeface="Open Sans Light"/>
                <a:cs typeface="Open Sans Light"/>
              </a:rPr>
              <a:t>Students complete the KELPA assessment using Kite Student Portal.</a:t>
            </a:r>
            <a:br>
              <a:rPr lang="en-US" sz="2800"/>
            </a:br>
            <a:endParaRPr lang="en-US" sz="2800">
              <a:ea typeface="+mn-lt"/>
              <a:cs typeface="+mn-lt"/>
            </a:endParaRPr>
          </a:p>
          <a:p>
            <a:r>
              <a:rPr lang="en-US" sz="2800">
                <a:latin typeface="Open Sans Light"/>
                <a:ea typeface="+mn-lt"/>
                <a:cs typeface="+mn-lt"/>
              </a:rPr>
              <a:t>Download links and installation instructions can be found on the KAP Technology</a:t>
            </a:r>
            <a:r>
              <a:rPr lang="en-US">
                <a:latin typeface="Open Sans Light"/>
                <a:ea typeface="+mn-lt"/>
                <a:cs typeface="+mn-lt"/>
              </a:rPr>
              <a:t> Coordinators</a:t>
            </a:r>
            <a:r>
              <a:rPr lang="en-US" sz="2800">
                <a:latin typeface="Open Sans Light"/>
                <a:ea typeface="+mn-lt"/>
                <a:cs typeface="+mn-lt"/>
              </a:rPr>
              <a:t> Page</a:t>
            </a:r>
            <a:r>
              <a:rPr lang="en-US">
                <a:latin typeface="Open Sans Light"/>
                <a:ea typeface="Open Sans Light"/>
                <a:cs typeface="Open Sans Light"/>
              </a:rPr>
              <a:t> </a:t>
            </a:r>
            <a:r>
              <a:rPr lang="en-US" sz="3200">
                <a:latin typeface="Open Sans Light"/>
                <a:ea typeface="+mn-lt"/>
                <a:cs typeface="+mn-lt"/>
                <a:hlinkClick r:id="rId3">
                  <a:extLst>
                    <a:ext uri="{A12FA001-AC4F-418D-AE19-62706E023703}">
                      <ahyp:hlinkClr xmlns:ahyp="http://schemas.microsoft.com/office/drawing/2018/hyperlinkcolor" val="tx"/>
                    </a:ext>
                  </a:extLst>
                </a:hlinkClick>
              </a:rPr>
              <a:t>ksassessments.org/technology-coordinators</a:t>
            </a:r>
            <a:endParaRPr lang="en-US" sz="3200">
              <a:ea typeface="+mn-lt"/>
              <a:cs typeface="+mn-lt"/>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0388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351" y="833912"/>
            <a:ext cx="9073912" cy="963706"/>
          </a:xfrm>
        </p:spPr>
        <p:txBody>
          <a:bodyPr>
            <a:normAutofit/>
          </a:bodyPr>
          <a:lstStyle/>
          <a:p>
            <a:r>
              <a:rPr lang="en-US"/>
              <a:t>Whitelisting Kite URLs</a:t>
            </a:r>
          </a:p>
        </p:txBody>
      </p:sp>
      <p:sp>
        <p:nvSpPr>
          <p:cNvPr id="3" name="Content Placeholder 2"/>
          <p:cNvSpPr>
            <a:spLocks noGrp="1"/>
          </p:cNvSpPr>
          <p:nvPr>
            <p:ph idx="1"/>
          </p:nvPr>
        </p:nvSpPr>
        <p:spPr>
          <a:xfrm>
            <a:off x="635726" y="1917290"/>
            <a:ext cx="11286308" cy="4102510"/>
          </a:xfrm>
        </p:spPr>
        <p:txBody>
          <a:bodyPr vert="horz" lIns="91440" tIns="45720" rIns="91440" bIns="45720" rtlCol="0" anchor="t">
            <a:normAutofit/>
          </a:bodyPr>
          <a:lstStyle/>
          <a:p>
            <a:pPr marL="0" indent="0">
              <a:buNone/>
            </a:pPr>
            <a:r>
              <a:rPr lang="en-US" sz="2400">
                <a:latin typeface="Open Sans Light"/>
                <a:ea typeface="Open Sans Light"/>
                <a:cs typeface="Open Sans Light"/>
              </a:rPr>
              <a:t>Whitelisting is the practice of allowing specific URLs that are certified as safe to access your network. Student Portal will need to communicate with Kite servers during a student's test session.</a:t>
            </a:r>
          </a:p>
          <a:p>
            <a:r>
              <a:rPr lang="en-US" sz="2400">
                <a:latin typeface="Open Sans Light"/>
                <a:ea typeface="Open Sans Light"/>
                <a:cs typeface="Open Sans Light"/>
              </a:rPr>
              <a:t>Verify you have whitelisted the proper Kite URLs prior to testing.</a:t>
            </a:r>
          </a:p>
          <a:p>
            <a:r>
              <a:rPr lang="en-US" sz="2400">
                <a:latin typeface="Open Sans Light"/>
                <a:ea typeface="Open Sans Light"/>
                <a:cs typeface="Open Sans Light"/>
              </a:rPr>
              <a:t>Refer to the </a:t>
            </a:r>
            <a:r>
              <a:rPr lang="en-US" sz="2400">
                <a:latin typeface="Open Sans Light"/>
                <a:ea typeface="Open Sans Light"/>
                <a:cs typeface="Open Sans Light"/>
                <a:hlinkClick r:id="rId3"/>
              </a:rPr>
              <a:t>Kite Suite Whitelist Settings document</a:t>
            </a:r>
            <a:r>
              <a:rPr lang="en-US" sz="2400">
                <a:latin typeface="Open Sans Light"/>
                <a:ea typeface="Open Sans Light"/>
                <a:cs typeface="Open Sans Light"/>
              </a:rPr>
              <a:t> located on the KAP Technology Coordinators page for the complete list of URLs.</a:t>
            </a:r>
          </a:p>
          <a:p>
            <a:endParaRPr lang="en-US" sz="2800"/>
          </a:p>
        </p:txBody>
      </p:sp>
    </p:spTree>
    <p:extLst>
      <p:ext uri="{BB962C8B-B14F-4D97-AF65-F5344CB8AC3E}">
        <p14:creationId xmlns:p14="http://schemas.microsoft.com/office/powerpoint/2010/main" val="193197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Kite Student Portal Manual for Test Administrators</a:t>
            </a:r>
          </a:p>
        </p:txBody>
      </p:sp>
      <p:sp>
        <p:nvSpPr>
          <p:cNvPr id="3" name="Content Placeholder 2"/>
          <p:cNvSpPr>
            <a:spLocks noGrp="1"/>
          </p:cNvSpPr>
          <p:nvPr>
            <p:ph idx="1"/>
          </p:nvPr>
        </p:nvSpPr>
        <p:spPr>
          <a:xfrm>
            <a:off x="722812" y="2084439"/>
            <a:ext cx="7062651" cy="3935361"/>
          </a:xfrm>
        </p:spPr>
        <p:txBody>
          <a:bodyPr vert="horz" lIns="91440" tIns="45720" rIns="91440" bIns="45720" rtlCol="0" anchor="t">
            <a:normAutofit/>
          </a:bodyPr>
          <a:lstStyle/>
          <a:p>
            <a:r>
              <a:rPr lang="en-US" sz="2400">
                <a:latin typeface="Open Sans Light"/>
                <a:ea typeface="Open Sans Light"/>
                <a:cs typeface="Open Sans Light"/>
              </a:rPr>
              <a:t>Download from the KAP website: </a:t>
            </a:r>
            <a:r>
              <a:rPr lang="en-US" sz="2400">
                <a:latin typeface="Open Sans Light"/>
                <a:ea typeface="Open Sans Light"/>
                <a:cs typeface="Open Sans Light"/>
                <a:hlinkClick r:id="rId3"/>
              </a:rPr>
              <a:t>www.ksassessments.org</a:t>
            </a:r>
            <a:r>
              <a:rPr lang="en-US" sz="2400">
                <a:latin typeface="Open Sans Light"/>
                <a:ea typeface="Open Sans Light"/>
                <a:cs typeface="Open Sans Light"/>
              </a:rPr>
              <a:t> </a:t>
            </a:r>
          </a:p>
          <a:p>
            <a:r>
              <a:rPr lang="en-US" sz="2400">
                <a:latin typeface="Open Sans Light"/>
                <a:ea typeface="Open Sans Light"/>
                <a:cs typeface="Open Sans Light"/>
              </a:rPr>
              <a:t>Educators &amp; Test Administrators</a:t>
            </a:r>
            <a:endParaRPr lang="en-US" sz="2400"/>
          </a:p>
          <a:p>
            <a:pPr lvl="1"/>
            <a:r>
              <a:rPr lang="en-US">
                <a:latin typeface="Open Sans Light"/>
                <a:ea typeface="Open Sans Light"/>
                <a:cs typeface="Open Sans Light"/>
              </a:rPr>
              <a:t>Test Administration</a:t>
            </a:r>
            <a:endParaRPr lang="en-US"/>
          </a:p>
          <a:p>
            <a:pPr lvl="2"/>
            <a:r>
              <a:rPr lang="en-US" sz="2400">
                <a:latin typeface="Open Sans Light"/>
                <a:ea typeface="Open Sans Light"/>
                <a:cs typeface="Open Sans Light"/>
              </a:rPr>
              <a:t>Manuals and Guides</a:t>
            </a:r>
            <a:endParaRPr lang="en-US" sz="2400"/>
          </a:p>
          <a:p>
            <a:pPr lvl="3">
              <a:buClr>
                <a:srgbClr val="892521"/>
              </a:buClr>
              <a:buChar char=""/>
            </a:pPr>
            <a:r>
              <a:rPr lang="en-US" sz="2400" b="1">
                <a:latin typeface="Open Sans Light"/>
                <a:ea typeface="Open Sans Light"/>
                <a:cs typeface="Open Sans Light"/>
                <a:hlinkClick r:id="rId4"/>
              </a:rPr>
              <a:t>Kite Student Portal Manual for Test Administrators</a:t>
            </a:r>
          </a:p>
          <a:p>
            <a:endParaRPr lang="en-US"/>
          </a:p>
        </p:txBody>
      </p:sp>
      <p:pic>
        <p:nvPicPr>
          <p:cNvPr id="6" name="Picture 5">
            <a:extLst>
              <a:ext uri="{FF2B5EF4-FFF2-40B4-BE49-F238E27FC236}">
                <a16:creationId xmlns:a16="http://schemas.microsoft.com/office/drawing/2014/main" id="{23A0CE8B-4D09-4248-BC7E-1B4EB3C20D0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40261" y="1879190"/>
            <a:ext cx="3199562" cy="4140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253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Kite Educator Portal</a:t>
            </a:r>
          </a:p>
        </p:txBody>
      </p:sp>
      <p:sp>
        <p:nvSpPr>
          <p:cNvPr id="3" name="Content Placeholder 2"/>
          <p:cNvSpPr>
            <a:spLocks noGrp="1"/>
          </p:cNvSpPr>
          <p:nvPr>
            <p:ph idx="1"/>
          </p:nvPr>
        </p:nvSpPr>
        <p:spPr>
          <a:xfrm>
            <a:off x="567647" y="1858298"/>
            <a:ext cx="7332616" cy="3627746"/>
          </a:xfrm>
        </p:spPr>
        <p:txBody>
          <a:bodyPr vert="horz" lIns="91440" tIns="45720" rIns="91440" bIns="45720" rtlCol="0" anchor="t">
            <a:normAutofit/>
          </a:bodyPr>
          <a:lstStyle/>
          <a:p>
            <a:r>
              <a:rPr lang="en-US" sz="2400">
                <a:latin typeface="Open Sans Light"/>
                <a:ea typeface="Open Sans Light"/>
                <a:cs typeface="Open Sans Light"/>
              </a:rPr>
              <a:t>Any educator who is responsible for </a:t>
            </a:r>
            <a:r>
              <a:rPr lang="en-US" sz="2400">
                <a:latin typeface="Open Sans Light"/>
                <a:ea typeface="+mn-lt"/>
                <a:cs typeface="+mn-lt"/>
              </a:rPr>
              <a:t>KELPA </a:t>
            </a:r>
            <a:r>
              <a:rPr lang="en-US" sz="2400">
                <a:latin typeface="Open Sans Light"/>
                <a:ea typeface="Open Sans Light"/>
                <a:cs typeface="Open Sans Light"/>
              </a:rPr>
              <a:t>administration and scoring must have an Educator Portal account.  </a:t>
            </a:r>
          </a:p>
          <a:p>
            <a:pPr lvl="1"/>
            <a:r>
              <a:rPr lang="en-US" sz="2400">
                <a:latin typeface="Open Sans Light"/>
                <a:ea typeface="Open Sans Light"/>
                <a:cs typeface="Open Sans Light"/>
              </a:rPr>
              <a:t>This account must be tied to KELPA.</a:t>
            </a:r>
          </a:p>
          <a:p>
            <a:pPr lvl="1"/>
            <a:r>
              <a:rPr lang="en-US" sz="2400">
                <a:latin typeface="Open Sans Light"/>
                <a:ea typeface="Open Sans Light"/>
                <a:cs typeface="Open Sans Light"/>
              </a:rPr>
              <a:t>This account must be established </a:t>
            </a:r>
            <a:r>
              <a:rPr lang="en-US" sz="2400" i="1">
                <a:latin typeface="Open Sans Light"/>
                <a:ea typeface="Open Sans Light"/>
                <a:cs typeface="Open Sans Light"/>
              </a:rPr>
              <a:t>prior</a:t>
            </a:r>
            <a:r>
              <a:rPr lang="en-US" sz="2400">
                <a:latin typeface="Open Sans Light"/>
                <a:ea typeface="Open Sans Light"/>
                <a:cs typeface="Open Sans Light"/>
              </a:rPr>
              <a:t> to sending in your TEST records.</a:t>
            </a:r>
          </a:p>
        </p:txBody>
      </p:sp>
      <p:pic>
        <p:nvPicPr>
          <p:cNvPr id="4" name="Picture 3"/>
          <p:cNvPicPr/>
          <p:nvPr/>
        </p:nvPicPr>
        <p:blipFill>
          <a:blip r:embed="rId3"/>
          <a:stretch>
            <a:fillRect/>
          </a:stretch>
        </p:blipFill>
        <p:spPr>
          <a:xfrm>
            <a:off x="8314322" y="1395247"/>
            <a:ext cx="2625419" cy="3229912"/>
          </a:xfrm>
          <a:prstGeom prst="rect">
            <a:avLst/>
          </a:prstGeom>
          <a:ln w="28575">
            <a:solidFill>
              <a:srgbClr val="000000"/>
            </a:solidFill>
          </a:ln>
        </p:spPr>
      </p:pic>
    </p:spTree>
    <p:extLst>
      <p:ext uri="{BB962C8B-B14F-4D97-AF65-F5344CB8AC3E}">
        <p14:creationId xmlns:p14="http://schemas.microsoft.com/office/powerpoint/2010/main" val="63142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788" y="782080"/>
            <a:ext cx="8761413" cy="1072846"/>
          </a:xfrm>
        </p:spPr>
        <p:txBody>
          <a:bodyPr>
            <a:noAutofit/>
          </a:bodyPr>
          <a:lstStyle/>
          <a:p>
            <a:r>
              <a:rPr lang="en-US"/>
              <a:t>Submit TEST records</a:t>
            </a:r>
          </a:p>
        </p:txBody>
      </p:sp>
      <p:sp>
        <p:nvSpPr>
          <p:cNvPr id="3" name="Content Placeholder 2"/>
          <p:cNvSpPr>
            <a:spLocks noGrp="1"/>
          </p:cNvSpPr>
          <p:nvPr>
            <p:ph idx="1"/>
          </p:nvPr>
        </p:nvSpPr>
        <p:spPr>
          <a:xfrm>
            <a:off x="748937" y="2455817"/>
            <a:ext cx="10476412" cy="3563983"/>
          </a:xfrm>
        </p:spPr>
        <p:txBody>
          <a:bodyPr vert="horz" lIns="91440" tIns="45720" rIns="91440" bIns="45720" rtlCol="0" anchor="t">
            <a:noAutofit/>
          </a:bodyPr>
          <a:lstStyle/>
          <a:p>
            <a:r>
              <a:rPr lang="en-US" sz="3200"/>
              <a:t>Submit TEST records to </a:t>
            </a:r>
            <a:r>
              <a:rPr lang="en-US" sz="3200" b="1"/>
              <a:t>KIDS</a:t>
            </a:r>
            <a:r>
              <a:rPr lang="en-US" sz="3200"/>
              <a:t>.</a:t>
            </a:r>
          </a:p>
          <a:p>
            <a:pPr lvl="1"/>
            <a:r>
              <a:rPr lang="en-US" sz="3000"/>
              <a:t>Include Scorer ID and name in the proctor fields.</a:t>
            </a:r>
          </a:p>
        </p:txBody>
      </p:sp>
      <p:sp>
        <p:nvSpPr>
          <p:cNvPr id="4" name="Rectangle 3"/>
          <p:cNvSpPr/>
          <p:nvPr/>
        </p:nvSpPr>
        <p:spPr>
          <a:xfrm>
            <a:off x="1946788" y="5653548"/>
            <a:ext cx="8229600" cy="523220"/>
          </a:xfrm>
          <a:prstGeom prst="rect">
            <a:avLst/>
          </a:prstGeom>
          <a:solidFill>
            <a:schemeClr val="accent1">
              <a:lumMod val="60000"/>
              <a:lumOff val="40000"/>
            </a:schemeClr>
          </a:solidFill>
          <a:ln w="19050">
            <a:solidFill>
              <a:schemeClr val="tx1"/>
            </a:solidFill>
          </a:ln>
        </p:spPr>
        <p:txBody>
          <a:bodyPr wrap="square">
            <a:spAutoFit/>
          </a:bodyPr>
          <a:lstStyle/>
          <a:p>
            <a:pPr>
              <a:spcAft>
                <a:spcPts val="1000"/>
              </a:spcAft>
              <a:tabLst>
                <a:tab pos="457200" algn="l"/>
              </a:tabLst>
            </a:pPr>
            <a:r>
              <a:rPr lang="en-US" sz="2800">
                <a:solidFill>
                  <a:srgbClr val="0D0D0D"/>
                </a:solidFill>
                <a:latin typeface="Calibri" panose="020F0502020204030204" pitchFamily="34" charset="0"/>
                <a:ea typeface="Calibri" panose="020F0502020204030204" pitchFamily="34" charset="0"/>
                <a:cs typeface="Times New Roman" panose="02020603050405020304" pitchFamily="18" charset="0"/>
              </a:rPr>
              <a:t>KIDS Help Desk:  </a:t>
            </a:r>
            <a:r>
              <a:rPr lang="en-US" sz="2800" u="sng">
                <a:solidFill>
                  <a:srgbClr val="5B9BD5"/>
                </a:solidFill>
                <a:latin typeface="Calibri" panose="020F0502020204030204" pitchFamily="34" charset="0"/>
                <a:ea typeface="Calibri" panose="020F0502020204030204" pitchFamily="34" charset="0"/>
                <a:cs typeface="Times New Roman" panose="02020603050405020304" pitchFamily="18" charset="0"/>
                <a:hlinkClick r:id="rId3"/>
              </a:rPr>
              <a:t>KIDS@ksde.org</a:t>
            </a:r>
            <a:r>
              <a:rPr lang="en-US" sz="2800">
                <a:solidFill>
                  <a:srgbClr val="5B9BD5"/>
                </a:solidFill>
                <a:latin typeface="Calibri" panose="020F0502020204030204" pitchFamily="34" charset="0"/>
                <a:ea typeface="Calibri" panose="020F0502020204030204" pitchFamily="34" charset="0"/>
                <a:cs typeface="Times New Roman" panose="02020603050405020304" pitchFamily="18" charset="0"/>
              </a:rPr>
              <a:t> </a:t>
            </a:r>
            <a:r>
              <a:rPr lang="en-US" sz="2800">
                <a:solidFill>
                  <a:srgbClr val="0D0D0D"/>
                </a:solidFill>
                <a:latin typeface="Calibri" panose="020F0502020204030204" pitchFamily="34" charset="0"/>
                <a:ea typeface="Calibri" panose="020F0502020204030204" pitchFamily="34" charset="0"/>
                <a:cs typeface="Times New Roman" panose="02020603050405020304" pitchFamily="18" charset="0"/>
              </a:rPr>
              <a:t> 785-296-7935</a:t>
            </a:r>
          </a:p>
        </p:txBody>
      </p:sp>
    </p:spTree>
    <p:extLst>
      <p:ext uri="{BB962C8B-B14F-4D97-AF65-F5344CB8AC3E}">
        <p14:creationId xmlns:p14="http://schemas.microsoft.com/office/powerpoint/2010/main" val="49801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Kite Service Desk</a:t>
            </a:r>
          </a:p>
        </p:txBody>
      </p:sp>
      <p:sp>
        <p:nvSpPr>
          <p:cNvPr id="3" name="Content Placeholder 2"/>
          <p:cNvSpPr>
            <a:spLocks noGrp="1"/>
          </p:cNvSpPr>
          <p:nvPr>
            <p:ph idx="1"/>
          </p:nvPr>
        </p:nvSpPr>
        <p:spPr>
          <a:xfrm>
            <a:off x="731520" y="1690688"/>
            <a:ext cx="10615749" cy="4329112"/>
          </a:xfrm>
        </p:spPr>
        <p:txBody>
          <a:bodyPr vert="horz" lIns="91440" tIns="45720" rIns="91440" bIns="45720" rtlCol="0" anchor="t">
            <a:normAutofit/>
          </a:bodyPr>
          <a:lstStyle/>
          <a:p>
            <a:r>
              <a:rPr lang="en-US" sz="2400"/>
              <a:t>If you have any questions or need assistance regarding technology, please contact the Kite Service Desk.</a:t>
            </a:r>
          </a:p>
          <a:p>
            <a:pPr marL="0" indent="0">
              <a:buNone/>
            </a:pPr>
            <a:endParaRPr lang="en-US" sz="2400"/>
          </a:p>
          <a:p>
            <a:r>
              <a:rPr lang="en-US" sz="2400"/>
              <a:t>To report item issues, please contact the Kite Service Desk. Follow procedures outlined in Test Security and Ethics training. </a:t>
            </a:r>
          </a:p>
          <a:p>
            <a:endParaRPr lang="en-US"/>
          </a:p>
        </p:txBody>
      </p:sp>
      <p:sp>
        <p:nvSpPr>
          <p:cNvPr id="4" name="Rectangle 3"/>
          <p:cNvSpPr/>
          <p:nvPr/>
        </p:nvSpPr>
        <p:spPr>
          <a:xfrm>
            <a:off x="930830" y="5277138"/>
            <a:ext cx="9917031" cy="523220"/>
          </a:xfrm>
          <a:prstGeom prst="rect">
            <a:avLst/>
          </a:prstGeom>
          <a:solidFill>
            <a:schemeClr val="accent1">
              <a:lumMod val="60000"/>
              <a:lumOff val="40000"/>
            </a:schemeClr>
          </a:solidFill>
          <a:ln w="19050">
            <a:solidFill>
              <a:schemeClr val="tx1"/>
            </a:solidFill>
          </a:ln>
        </p:spPr>
        <p:txBody>
          <a:bodyPr wrap="square" lIns="91440" tIns="45720" rIns="91440" bIns="45720" anchor="t">
            <a:spAutoFit/>
          </a:bodyPr>
          <a:lstStyle/>
          <a:p>
            <a:pPr>
              <a:spcAft>
                <a:spcPts val="1000"/>
              </a:spcAft>
              <a:tabLst>
                <a:tab pos="457200" algn="l"/>
              </a:tabLst>
            </a:pPr>
            <a:r>
              <a:rPr lang="en-US" sz="2800">
                <a:solidFill>
                  <a:srgbClr val="0D0D0D"/>
                </a:solidFill>
                <a:latin typeface="Calibri"/>
                <a:ea typeface="Calibri" panose="020F0502020204030204" pitchFamily="34" charset="0"/>
                <a:cs typeface="Times New Roman"/>
              </a:rPr>
              <a:t>Kite Service Desk:  </a:t>
            </a:r>
            <a:r>
              <a:rPr lang="en-US" sz="2800" u="sng">
                <a:solidFill>
                  <a:srgbClr val="5B9BD5"/>
                </a:solidFill>
                <a:latin typeface="Calibri"/>
                <a:ea typeface="Calibri" panose="020F0502020204030204" pitchFamily="34" charset="0"/>
                <a:cs typeface="Times New Roman"/>
                <a:hlinkClick r:id="rId3"/>
              </a:rPr>
              <a:t>kap-support@ku.edu</a:t>
            </a:r>
            <a:r>
              <a:rPr lang="en-US" sz="2800">
                <a:solidFill>
                  <a:srgbClr val="0D0D0D"/>
                </a:solidFill>
                <a:latin typeface="Calibri"/>
                <a:ea typeface="Calibri" panose="020F0502020204030204" pitchFamily="34" charset="0"/>
                <a:cs typeface="Times New Roman"/>
              </a:rPr>
              <a:t> |855-277-9752 | Live Chat</a:t>
            </a:r>
          </a:p>
        </p:txBody>
      </p:sp>
    </p:spTree>
    <p:extLst>
      <p:ext uri="{BB962C8B-B14F-4D97-AF65-F5344CB8AC3E}">
        <p14:creationId xmlns:p14="http://schemas.microsoft.com/office/powerpoint/2010/main" val="183595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46" y="971390"/>
            <a:ext cx="10151181" cy="850153"/>
          </a:xfrm>
        </p:spPr>
        <p:txBody>
          <a:bodyPr/>
          <a:lstStyle/>
          <a:p>
            <a:r>
              <a:rPr lang="en-US"/>
              <a:t>Personally Identifiable Information</a:t>
            </a:r>
          </a:p>
        </p:txBody>
      </p:sp>
      <p:sp>
        <p:nvSpPr>
          <p:cNvPr id="4" name="Rectangle 3"/>
          <p:cNvSpPr/>
          <p:nvPr/>
        </p:nvSpPr>
        <p:spPr>
          <a:xfrm>
            <a:off x="809897" y="2423604"/>
            <a:ext cx="10784340"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b="1"/>
              <a:t>Do not send any Personally Identifiable Information (PII) for a student via email. </a:t>
            </a:r>
            <a:r>
              <a:rPr lang="en-US" sz="2400"/>
              <a:t>This is a federal violation of the Family Education Rights and Privacy Act (FERPA). PII includes such information as a student’s name, building name, or district name.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b="1"/>
              <a:t>Do send </a:t>
            </a:r>
            <a:r>
              <a:rPr lang="en-US" sz="2400"/>
              <a:t>the student ID number, the KELPA domain test the students are taking (reading, writing, listening, speaking), the item number and the error or concern you are reporting regarding the test taker.</a:t>
            </a:r>
          </a:p>
        </p:txBody>
      </p:sp>
    </p:spTree>
    <p:extLst>
      <p:ext uri="{BB962C8B-B14F-4D97-AF65-F5344CB8AC3E}">
        <p14:creationId xmlns:p14="http://schemas.microsoft.com/office/powerpoint/2010/main" val="187684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7" y="627017"/>
            <a:ext cx="9149450" cy="1140823"/>
          </a:xfrm>
        </p:spPr>
        <p:txBody>
          <a:bodyPr>
            <a:normAutofit fontScale="90000"/>
          </a:bodyPr>
          <a:lstStyle/>
          <a:p>
            <a:r>
              <a:rPr lang="en-US"/>
              <a:t>Headset: Recording Oral Responses for the Speaking Domain Test</a:t>
            </a:r>
          </a:p>
        </p:txBody>
      </p:sp>
      <p:sp>
        <p:nvSpPr>
          <p:cNvPr id="3" name="Content Placeholder 2"/>
          <p:cNvSpPr>
            <a:spLocks noGrp="1"/>
          </p:cNvSpPr>
          <p:nvPr>
            <p:ph idx="1"/>
          </p:nvPr>
        </p:nvSpPr>
        <p:spPr>
          <a:xfrm>
            <a:off x="531223" y="2123768"/>
            <a:ext cx="11408228" cy="4451202"/>
          </a:xfrm>
        </p:spPr>
        <p:txBody>
          <a:bodyPr vert="horz" lIns="91440" tIns="45720" rIns="91440" bIns="45720" rtlCol="0" anchor="t">
            <a:normAutofit/>
          </a:bodyPr>
          <a:lstStyle/>
          <a:p>
            <a:r>
              <a:rPr lang="en-US" sz="2400">
                <a:latin typeface="Open Sans Light"/>
                <a:ea typeface="Open Sans Light"/>
                <a:cs typeface="Open Sans Light"/>
              </a:rPr>
              <a:t>Students must use a headset with a microphone to record responses to ensure the recording is loud and clear for grading. </a:t>
            </a:r>
          </a:p>
          <a:p>
            <a:r>
              <a:rPr lang="en-US" sz="2400">
                <a:latin typeface="Open Sans Light"/>
                <a:ea typeface="Open Sans Light"/>
                <a:cs typeface="Open Sans Light"/>
              </a:rPr>
              <a:t>Students can use any device, including iPads,</a:t>
            </a:r>
            <a:r>
              <a:rPr lang="en-US" sz="2400" b="1">
                <a:latin typeface="Open Sans Light"/>
                <a:ea typeface="Open Sans Light"/>
                <a:cs typeface="Open Sans Light"/>
              </a:rPr>
              <a:t> </a:t>
            </a:r>
            <a:r>
              <a:rPr lang="en-US" sz="2400">
                <a:latin typeface="Open Sans Light"/>
                <a:ea typeface="Open Sans Light"/>
                <a:cs typeface="Open Sans Light"/>
              </a:rPr>
              <a:t>to complete KELPA speaking tests.</a:t>
            </a:r>
          </a:p>
          <a:p>
            <a:endParaRPr lang="en-US" sz="2000"/>
          </a:p>
        </p:txBody>
      </p:sp>
    </p:spTree>
    <p:extLst>
      <p:ext uri="{BB962C8B-B14F-4D97-AF65-F5344CB8AC3E}">
        <p14:creationId xmlns:p14="http://schemas.microsoft.com/office/powerpoint/2010/main" val="850029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KELPA &amp; Technology Practice Tests</a:t>
            </a:r>
          </a:p>
        </p:txBody>
      </p:sp>
      <p:sp>
        <p:nvSpPr>
          <p:cNvPr id="3" name="Content Placeholder 2"/>
          <p:cNvSpPr>
            <a:spLocks noGrp="1"/>
          </p:cNvSpPr>
          <p:nvPr>
            <p:ph idx="1"/>
          </p:nvPr>
        </p:nvSpPr>
        <p:spPr>
          <a:xfrm>
            <a:off x="661852" y="2377440"/>
            <a:ext cx="10990218" cy="1785257"/>
          </a:xfrm>
        </p:spPr>
        <p:txBody>
          <a:bodyPr vert="horz" lIns="91440" tIns="45720" rIns="91440" bIns="45720" rtlCol="0" anchor="t">
            <a:normAutofit/>
          </a:bodyPr>
          <a:lstStyle/>
          <a:p>
            <a:endParaRPr lang="en-US" sz="2400"/>
          </a:p>
          <a:p>
            <a:endParaRPr lang="en-US" sz="2400"/>
          </a:p>
          <a:p>
            <a:pPr marL="0" indent="0">
              <a:buNone/>
            </a:pPr>
            <a:endParaRPr lang="en-US" sz="2400"/>
          </a:p>
          <a:p>
            <a:endParaRPr lang="en-US"/>
          </a:p>
        </p:txBody>
      </p:sp>
      <p:sp>
        <p:nvSpPr>
          <p:cNvPr id="7" name="Content Placeholder 2">
            <a:extLst>
              <a:ext uri="{FF2B5EF4-FFF2-40B4-BE49-F238E27FC236}">
                <a16:creationId xmlns:a16="http://schemas.microsoft.com/office/drawing/2014/main" id="{E6BCBCA9-58C2-446C-AD54-B2C331C0AF9D}"/>
              </a:ext>
            </a:extLst>
          </p:cNvPr>
          <p:cNvSpPr>
            <a:spLocks noGrp="1"/>
          </p:cNvSpPr>
          <p:nvPr/>
        </p:nvSpPr>
        <p:spPr>
          <a:xfrm>
            <a:off x="627017" y="1612490"/>
            <a:ext cx="10815078" cy="474476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a:solidFill>
                  <a:schemeClr val="tx1"/>
                </a:solidFill>
              </a:rPr>
              <a:t>It is important that students can practice the Kite software and develop a comfort level for using the technology.</a:t>
            </a:r>
            <a:endParaRPr lang="en-US" sz="2400">
              <a:solidFill>
                <a:schemeClr val="tx1"/>
              </a:solidFill>
              <a:ea typeface="Open Sans Light"/>
              <a:cs typeface="Open Sans Light"/>
            </a:endParaRPr>
          </a:p>
          <a:p>
            <a:r>
              <a:rPr lang="en-US" sz="2600">
                <a:solidFill>
                  <a:schemeClr val="tx1"/>
                </a:solidFill>
              </a:rPr>
              <a:t>Practice tests are available in three grade bands:</a:t>
            </a:r>
            <a:endParaRPr lang="en-US" sz="2600">
              <a:solidFill>
                <a:schemeClr val="tx1"/>
              </a:solidFill>
              <a:ea typeface="Open Sans Light"/>
              <a:cs typeface="Open Sans Light"/>
            </a:endParaRPr>
          </a:p>
          <a:p>
            <a:pPr lvl="2"/>
            <a:r>
              <a:rPr lang="en-US" sz="2200">
                <a:solidFill>
                  <a:schemeClr val="tx1"/>
                </a:solidFill>
              </a:rPr>
              <a:t>Grades K and 1</a:t>
            </a:r>
            <a:endParaRPr lang="en-US" sz="2200">
              <a:solidFill>
                <a:schemeClr val="tx1"/>
              </a:solidFill>
              <a:ea typeface="Open Sans Light"/>
              <a:cs typeface="Open Sans Light"/>
            </a:endParaRPr>
          </a:p>
          <a:p>
            <a:pPr lvl="2"/>
            <a:r>
              <a:rPr lang="en-US" sz="2200">
                <a:solidFill>
                  <a:schemeClr val="tx1"/>
                </a:solidFill>
              </a:rPr>
              <a:t>Grade bands 2-3 and 4-5</a:t>
            </a:r>
            <a:endParaRPr lang="en-US" sz="2200">
              <a:solidFill>
                <a:schemeClr val="tx1"/>
              </a:solidFill>
              <a:ea typeface="Open Sans Light"/>
              <a:cs typeface="Open Sans Light"/>
            </a:endParaRPr>
          </a:p>
          <a:p>
            <a:pPr lvl="2"/>
            <a:r>
              <a:rPr lang="en-US" sz="2200">
                <a:solidFill>
                  <a:schemeClr val="tx1"/>
                </a:solidFill>
              </a:rPr>
              <a:t>Grade bands 6-8 and 9-12</a:t>
            </a:r>
            <a:endParaRPr lang="en-US" sz="2200">
              <a:solidFill>
                <a:schemeClr val="tx1"/>
              </a:solidFill>
              <a:ea typeface="Open Sans Light"/>
              <a:cs typeface="Open Sans Light"/>
            </a:endParaRPr>
          </a:p>
          <a:p>
            <a:r>
              <a:rPr lang="en-US" sz="2400">
                <a:solidFill>
                  <a:schemeClr val="tx1"/>
                </a:solidFill>
              </a:rPr>
              <a:t>Also available are technology-specific practice tests which allow</a:t>
            </a:r>
            <a:r>
              <a:rPr lang="en-US" sz="2400">
                <a:solidFill>
                  <a:schemeClr val="tx1"/>
                </a:solidFill>
                <a:ea typeface="+mn-lt"/>
                <a:cs typeface="+mn-lt"/>
              </a:rPr>
              <a:t> students the opportunity to become familiar with the Kite software.</a:t>
            </a:r>
          </a:p>
          <a:p>
            <a:endParaRPr lang="en-US" sz="2400"/>
          </a:p>
        </p:txBody>
      </p:sp>
    </p:spTree>
    <p:extLst>
      <p:ext uri="{BB962C8B-B14F-4D97-AF65-F5344CB8AC3E}">
        <p14:creationId xmlns:p14="http://schemas.microsoft.com/office/powerpoint/2010/main" val="3311313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693" y="481781"/>
            <a:ext cx="9869301" cy="1198851"/>
          </a:xfrm>
        </p:spPr>
        <p:txBody>
          <a:bodyPr>
            <a:normAutofit fontScale="90000"/>
          </a:bodyPr>
          <a:lstStyle/>
          <a:p>
            <a:r>
              <a:rPr lang="en-US"/>
              <a:t>Kite Practice Test Guide for Educators</a:t>
            </a:r>
          </a:p>
        </p:txBody>
      </p:sp>
      <p:sp>
        <p:nvSpPr>
          <p:cNvPr id="3" name="Content Placeholder 2"/>
          <p:cNvSpPr>
            <a:spLocks noGrp="1"/>
          </p:cNvSpPr>
          <p:nvPr>
            <p:ph sz="half" idx="1"/>
          </p:nvPr>
        </p:nvSpPr>
        <p:spPr>
          <a:xfrm>
            <a:off x="4532671" y="2139432"/>
            <a:ext cx="6548492" cy="3932808"/>
          </a:xfrm>
        </p:spPr>
        <p:txBody>
          <a:bodyPr vert="horz" lIns="91440" tIns="45720" rIns="91440" bIns="45720" rtlCol="0" anchor="t">
            <a:normAutofit/>
          </a:bodyPr>
          <a:lstStyle/>
          <a:p>
            <a:r>
              <a:rPr lang="en-US" sz="2400">
                <a:latin typeface="Open Sans Light"/>
                <a:ea typeface="Open Sans Light"/>
                <a:cs typeface="Open Sans Light"/>
              </a:rPr>
              <a:t>Download from the KAP website: </a:t>
            </a:r>
            <a:r>
              <a:rPr lang="en-US" sz="2400">
                <a:latin typeface="Open Sans Light"/>
                <a:ea typeface="Open Sans Light"/>
                <a:cs typeface="Open Sans Light"/>
                <a:hlinkClick r:id="rId3"/>
              </a:rPr>
              <a:t>www.ksassessments.org</a:t>
            </a:r>
            <a:r>
              <a:rPr lang="en-US" sz="2400">
                <a:latin typeface="Open Sans Light"/>
                <a:ea typeface="Open Sans Light"/>
                <a:cs typeface="Open Sans Light"/>
              </a:rPr>
              <a:t> </a:t>
            </a:r>
          </a:p>
          <a:p>
            <a:r>
              <a:rPr lang="en-US" sz="2400">
                <a:latin typeface="Open Sans Light"/>
                <a:ea typeface="Open Sans Light"/>
                <a:cs typeface="Open Sans Light"/>
              </a:rPr>
              <a:t>Educators &amp; Test Administrators</a:t>
            </a:r>
            <a:endParaRPr lang="en-US" sz="2400"/>
          </a:p>
          <a:p>
            <a:pPr lvl="1"/>
            <a:r>
              <a:rPr lang="en-US">
                <a:latin typeface="Open Sans Light"/>
                <a:ea typeface="Open Sans Light"/>
                <a:cs typeface="Open Sans Light"/>
              </a:rPr>
              <a:t>Test Administration</a:t>
            </a:r>
            <a:endParaRPr lang="en-US"/>
          </a:p>
          <a:p>
            <a:pPr lvl="2"/>
            <a:r>
              <a:rPr lang="en-US" sz="2400">
                <a:latin typeface="Open Sans Light"/>
                <a:ea typeface="Open Sans Light"/>
                <a:cs typeface="Open Sans Light"/>
              </a:rPr>
              <a:t>Manuals &amp; Guides</a:t>
            </a:r>
            <a:endParaRPr lang="en-US" sz="2400"/>
          </a:p>
          <a:p>
            <a:pPr lvl="3"/>
            <a:r>
              <a:rPr lang="en-US" sz="2400" b="1">
                <a:latin typeface="Open Sans Light"/>
                <a:ea typeface="Open Sans Light"/>
                <a:cs typeface="Open Sans Light"/>
                <a:hlinkClick r:id="rId4">
                  <a:extLst>
                    <a:ext uri="{A12FA001-AC4F-418D-AE19-62706E023703}">
                      <ahyp:hlinkClr xmlns:ahyp="http://schemas.microsoft.com/office/drawing/2018/hyperlinkcolor" val="tx"/>
                    </a:ext>
                  </a:extLst>
                </a:hlinkClick>
              </a:rPr>
              <a:t>Practice Test Guide for Educators</a:t>
            </a:r>
            <a:endParaRPr lang="en-US" sz="2400" b="1">
              <a:latin typeface="Open Sans Light"/>
              <a:ea typeface="Open Sans Light"/>
              <a:cs typeface="Open Sans Light"/>
            </a:endParaRPr>
          </a:p>
          <a:p>
            <a:endParaRPr lang="en-US"/>
          </a:p>
        </p:txBody>
      </p:sp>
      <p:pic>
        <p:nvPicPr>
          <p:cNvPr id="4" name="Picture 3">
            <a:extLst>
              <a:ext uri="{FF2B5EF4-FFF2-40B4-BE49-F238E27FC236}">
                <a16:creationId xmlns:a16="http://schemas.microsoft.com/office/drawing/2014/main" id="{89D769B2-268A-44B6-8F1B-F4AC29C8875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0815" y="2139432"/>
            <a:ext cx="2897894" cy="37502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054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8F62-0F03-4A36-34E3-E23E360055BC}"/>
              </a:ext>
            </a:extLst>
          </p:cNvPr>
          <p:cNvSpPr>
            <a:spLocks noGrp="1"/>
          </p:cNvSpPr>
          <p:nvPr>
            <p:ph type="title"/>
          </p:nvPr>
        </p:nvSpPr>
        <p:spPr/>
        <p:txBody>
          <a:bodyPr/>
          <a:lstStyle/>
          <a:p>
            <a:r>
              <a:rPr lang="en-US"/>
              <a:t>KELPA Overview</a:t>
            </a:r>
          </a:p>
        </p:txBody>
      </p:sp>
    </p:spTree>
    <p:extLst>
      <p:ext uri="{BB962C8B-B14F-4D97-AF65-F5344CB8AC3E}">
        <p14:creationId xmlns:p14="http://schemas.microsoft.com/office/powerpoint/2010/main" val="76579006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8214-97F3-4FB7-A616-050E6C1AD81E}"/>
              </a:ext>
            </a:extLst>
          </p:cNvPr>
          <p:cNvSpPr>
            <a:spLocks noGrp="1"/>
          </p:cNvSpPr>
          <p:nvPr>
            <p:ph type="title"/>
          </p:nvPr>
        </p:nvSpPr>
        <p:spPr/>
        <p:txBody>
          <a:bodyPr/>
          <a:lstStyle/>
          <a:p>
            <a:r>
              <a:rPr lang="en-US"/>
              <a:t>View Rater Training Materials</a:t>
            </a:r>
          </a:p>
        </p:txBody>
      </p:sp>
      <p:sp>
        <p:nvSpPr>
          <p:cNvPr id="3" name="Content Placeholder 2">
            <a:extLst>
              <a:ext uri="{FF2B5EF4-FFF2-40B4-BE49-F238E27FC236}">
                <a16:creationId xmlns:a16="http://schemas.microsoft.com/office/drawing/2014/main" id="{7F43117A-ED5E-403B-8330-2702E39B7034}"/>
              </a:ext>
            </a:extLst>
          </p:cNvPr>
          <p:cNvSpPr>
            <a:spLocks noGrp="1"/>
          </p:cNvSpPr>
          <p:nvPr>
            <p:ph idx="1"/>
          </p:nvPr>
        </p:nvSpPr>
        <p:spPr>
          <a:xfrm>
            <a:off x="380145" y="1917290"/>
            <a:ext cx="5506948" cy="4194978"/>
          </a:xfrm>
        </p:spPr>
        <p:txBody>
          <a:bodyPr/>
          <a:lstStyle/>
          <a:p>
            <a:r>
              <a:rPr lang="en-US"/>
              <a:t>Log into Kite Educator Portal</a:t>
            </a:r>
          </a:p>
          <a:p>
            <a:pPr lvl="1"/>
            <a:r>
              <a:rPr lang="en-US"/>
              <a:t>KELPA</a:t>
            </a:r>
          </a:p>
          <a:p>
            <a:pPr lvl="2"/>
            <a:r>
              <a:rPr lang="en-US"/>
              <a:t>Help Tab</a:t>
            </a:r>
          </a:p>
        </p:txBody>
      </p:sp>
      <p:sp>
        <p:nvSpPr>
          <p:cNvPr id="8" name="Rectangle 7">
            <a:extLst>
              <a:ext uri="{FF2B5EF4-FFF2-40B4-BE49-F238E27FC236}">
                <a16:creationId xmlns:a16="http://schemas.microsoft.com/office/drawing/2014/main" id="{57C4139C-4CB5-4C7E-956D-0DD679B5BCAC}"/>
              </a:ext>
            </a:extLst>
          </p:cNvPr>
          <p:cNvSpPr/>
          <p:nvPr/>
        </p:nvSpPr>
        <p:spPr>
          <a:xfrm>
            <a:off x="589935" y="4090219"/>
            <a:ext cx="4807975" cy="1553497"/>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spcBef>
                <a:spcPts val="1000"/>
              </a:spcBef>
              <a:buClr>
                <a:srgbClr val="ACD433"/>
              </a:buClr>
              <a:buSzPct val="80000"/>
            </a:pPr>
            <a:r>
              <a:rPr lang="en-US" sz="1400" b="1">
                <a:solidFill>
                  <a:prstClr val="black">
                    <a:lumMod val="75000"/>
                    <a:lumOff val="25000"/>
                  </a:prstClr>
                </a:solidFill>
              </a:rPr>
              <a:t>Because the documents contain scoring information, the Rater Training Materials are </a:t>
            </a:r>
            <a:r>
              <a:rPr lang="en-US" sz="1400" b="1">
                <a:solidFill>
                  <a:srgbClr val="0000CC"/>
                </a:solidFill>
              </a:rPr>
              <a:t>SECURE documents</a:t>
            </a:r>
            <a:r>
              <a:rPr lang="en-US" sz="1400" b="1">
                <a:solidFill>
                  <a:prstClr val="black">
                    <a:lumMod val="75000"/>
                    <a:lumOff val="25000"/>
                  </a:prstClr>
                </a:solidFill>
              </a:rPr>
              <a:t>.  These must be returned to the District/Building test Coordinator, accounted for, and securely destroyed after use. </a:t>
            </a:r>
          </a:p>
        </p:txBody>
      </p:sp>
      <p:pic>
        <p:nvPicPr>
          <p:cNvPr id="4" name="Picture 3" descr="A close-up of a person&amp;#39;s face&#10;&#10;Description automatically generated">
            <a:extLst>
              <a:ext uri="{FF2B5EF4-FFF2-40B4-BE49-F238E27FC236}">
                <a16:creationId xmlns:a16="http://schemas.microsoft.com/office/drawing/2014/main" id="{03E22128-0DCC-D7E0-98B8-476D1E00A63B}"/>
              </a:ext>
            </a:extLst>
          </p:cNvPr>
          <p:cNvPicPr>
            <a:picLocks noChangeAspect="1"/>
          </p:cNvPicPr>
          <p:nvPr/>
        </p:nvPicPr>
        <p:blipFill>
          <a:blip r:embed="rId3"/>
          <a:stretch>
            <a:fillRect/>
          </a:stretch>
        </p:blipFill>
        <p:spPr>
          <a:xfrm>
            <a:off x="5937560" y="2306328"/>
            <a:ext cx="5944530" cy="1957272"/>
          </a:xfrm>
          <a:prstGeom prst="rect">
            <a:avLst/>
          </a:prstGeom>
          <a:ln>
            <a:solidFill>
              <a:schemeClr val="tx1"/>
            </a:solidFill>
          </a:ln>
        </p:spPr>
      </p:pic>
    </p:spTree>
    <p:extLst>
      <p:ext uri="{BB962C8B-B14F-4D97-AF65-F5344CB8AC3E}">
        <p14:creationId xmlns:p14="http://schemas.microsoft.com/office/powerpoint/2010/main" val="2891587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8F62-0F03-4A36-34E3-E23E360055BC}"/>
              </a:ext>
            </a:extLst>
          </p:cNvPr>
          <p:cNvSpPr>
            <a:spLocks noGrp="1"/>
          </p:cNvSpPr>
          <p:nvPr>
            <p:ph type="title"/>
          </p:nvPr>
        </p:nvSpPr>
        <p:spPr/>
        <p:txBody>
          <a:bodyPr/>
          <a:lstStyle/>
          <a:p>
            <a:r>
              <a:rPr lang="en-US"/>
              <a:t>During KELPA</a:t>
            </a:r>
          </a:p>
        </p:txBody>
      </p:sp>
    </p:spTree>
    <p:extLst>
      <p:ext uri="{BB962C8B-B14F-4D97-AF65-F5344CB8AC3E}">
        <p14:creationId xmlns:p14="http://schemas.microsoft.com/office/powerpoint/2010/main" val="411431232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Usernames and Passwords</a:t>
            </a:r>
          </a:p>
        </p:txBody>
      </p:sp>
      <p:sp>
        <p:nvSpPr>
          <p:cNvPr id="3" name="Content Placeholder 2"/>
          <p:cNvSpPr>
            <a:spLocks noGrp="1"/>
          </p:cNvSpPr>
          <p:nvPr>
            <p:ph idx="1"/>
          </p:nvPr>
        </p:nvSpPr>
        <p:spPr>
          <a:xfrm>
            <a:off x="844731" y="2015613"/>
            <a:ext cx="10789919" cy="4004187"/>
          </a:xfrm>
        </p:spPr>
        <p:txBody>
          <a:bodyPr vert="horz" lIns="91440" tIns="45720" rIns="91440" bIns="45720" rtlCol="0" anchor="t">
            <a:normAutofit/>
          </a:bodyPr>
          <a:lstStyle/>
          <a:p>
            <a:pPr lvl="0"/>
            <a:r>
              <a:rPr lang="en-US" sz="2400">
                <a:latin typeface="Open Sans Light"/>
                <a:ea typeface="Open Sans Light"/>
                <a:cs typeface="Open Sans Light"/>
              </a:rPr>
              <a:t>Students must have a username and password to access the KELPA test.</a:t>
            </a:r>
          </a:p>
          <a:p>
            <a:r>
              <a:rPr lang="en-US" sz="2400">
                <a:latin typeface="Open Sans Light"/>
                <a:ea typeface="Open Sans Light"/>
                <a:cs typeface="Open Sans Light"/>
              </a:rPr>
              <a:t>Usernames and passwords are the same for all tests, including KELPA, and are available within Educator Portal:</a:t>
            </a:r>
          </a:p>
          <a:p>
            <a:pPr lvl="1">
              <a:lnSpc>
                <a:spcPct val="150000"/>
              </a:lnSpc>
            </a:pPr>
            <a:r>
              <a:rPr lang="en-US" sz="2400">
                <a:latin typeface="Open Sans Light"/>
                <a:ea typeface="Open Sans Light"/>
                <a:cs typeface="Open Sans Light"/>
              </a:rPr>
              <a:t>REPORTS</a:t>
            </a:r>
            <a:r>
              <a:rPr lang="en-US">
                <a:latin typeface="Open Sans Light"/>
                <a:ea typeface="Open Sans Light"/>
                <a:cs typeface="Open Sans Light"/>
              </a:rPr>
              <a:t> </a:t>
            </a:r>
            <a:r>
              <a:rPr lang="en-US" sz="2400">
                <a:latin typeface="Open Sans Light"/>
                <a:ea typeface="Open Sans Light"/>
                <a:cs typeface="Open Sans Light"/>
              </a:rPr>
              <a:t>&gt;</a:t>
            </a:r>
            <a:r>
              <a:rPr lang="en-US">
                <a:latin typeface="Open Sans Light"/>
                <a:ea typeface="Open Sans Light"/>
                <a:cs typeface="Open Sans Light"/>
              </a:rPr>
              <a:t> </a:t>
            </a:r>
            <a:r>
              <a:rPr lang="en-US" sz="2400">
                <a:latin typeface="Open Sans Light"/>
                <a:ea typeface="Open Sans Light"/>
                <a:cs typeface="Open Sans Light"/>
              </a:rPr>
              <a:t>DATA </a:t>
            </a:r>
            <a:r>
              <a:rPr lang="en-US">
                <a:latin typeface="Open Sans Light"/>
                <a:ea typeface="Open Sans Light"/>
                <a:cs typeface="Open Sans Light"/>
              </a:rPr>
              <a:t>EXTRACTS </a:t>
            </a:r>
            <a:r>
              <a:rPr lang="en-US" sz="2400">
                <a:latin typeface="Open Sans Light"/>
                <a:ea typeface="Open Sans Light"/>
                <a:cs typeface="Open Sans Light"/>
              </a:rPr>
              <a:t>&gt;</a:t>
            </a:r>
            <a:r>
              <a:rPr lang="en-US">
                <a:latin typeface="Open Sans Light"/>
                <a:ea typeface="Open Sans Light"/>
                <a:cs typeface="Open Sans Light"/>
              </a:rPr>
              <a:t> STUDENT INFORMATION &gt; </a:t>
            </a:r>
            <a:br>
              <a:rPr lang="en-US">
                <a:latin typeface="Open Sans Light"/>
                <a:ea typeface="Open Sans Light"/>
                <a:cs typeface="Open Sans Light"/>
              </a:rPr>
            </a:br>
            <a:r>
              <a:rPr lang="en-US">
                <a:latin typeface="Open Sans Light"/>
                <a:ea typeface="Open Sans Light"/>
                <a:cs typeface="Open Sans Light"/>
              </a:rPr>
              <a:t> Student</a:t>
            </a:r>
            <a:r>
              <a:rPr lang="en-US" sz="2400">
                <a:latin typeface="Open Sans Light"/>
                <a:ea typeface="Open Sans Light"/>
                <a:cs typeface="Open Sans Light"/>
              </a:rPr>
              <a:t> Login Usernames/Password</a:t>
            </a:r>
          </a:p>
          <a:p>
            <a:pPr marL="1371600" lvl="3" indent="0">
              <a:buNone/>
            </a:pPr>
            <a:endParaRPr lang="en-US" sz="2000"/>
          </a:p>
          <a:p>
            <a:pPr marL="457200" lvl="1" indent="0">
              <a:buNone/>
            </a:pPr>
            <a:endParaRPr lang="en-US" sz="2400"/>
          </a:p>
          <a:p>
            <a:pPr lvl="1"/>
            <a:endParaRPr lang="en-US" sz="2400"/>
          </a:p>
          <a:p>
            <a:endParaRPr lang="en-US"/>
          </a:p>
        </p:txBody>
      </p:sp>
    </p:spTree>
    <p:extLst>
      <p:ext uri="{BB962C8B-B14F-4D97-AF65-F5344CB8AC3E}">
        <p14:creationId xmlns:p14="http://schemas.microsoft.com/office/powerpoint/2010/main" val="308434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Daily Access Codes</a:t>
            </a:r>
          </a:p>
        </p:txBody>
      </p:sp>
      <p:sp>
        <p:nvSpPr>
          <p:cNvPr id="3" name="Content Placeholder 2"/>
          <p:cNvSpPr>
            <a:spLocks noGrp="1"/>
          </p:cNvSpPr>
          <p:nvPr>
            <p:ph idx="1"/>
          </p:nvPr>
        </p:nvSpPr>
        <p:spPr>
          <a:xfrm>
            <a:off x="574767" y="1858297"/>
            <a:ext cx="11146970" cy="4067342"/>
          </a:xfrm>
        </p:spPr>
        <p:txBody>
          <a:bodyPr vert="horz" lIns="91440" tIns="45720" rIns="91440" bIns="45720" rtlCol="0" anchor="t">
            <a:noAutofit/>
          </a:bodyPr>
          <a:lstStyle/>
          <a:p>
            <a:r>
              <a:rPr lang="en-US" sz="2400">
                <a:latin typeface="Open Sans Light"/>
                <a:ea typeface="Open Sans Light"/>
                <a:cs typeface="Open Sans Light"/>
              </a:rPr>
              <a:t>In addition to a username and password, a student also needs a Daily Access Code (DACs) to access the KELPA assessment.</a:t>
            </a:r>
          </a:p>
          <a:p>
            <a:r>
              <a:rPr lang="en-US" sz="2400">
                <a:latin typeface="Open Sans Light"/>
                <a:ea typeface="Open Sans Light"/>
                <a:cs typeface="Open Sans Light"/>
              </a:rPr>
              <a:t>Daily Access Codes allow students to launch each domain-assessment. Each day during the testing window, there is a unique code for each domain-assessment; however, within a grade level, all students use the same codes. </a:t>
            </a:r>
            <a:r>
              <a:rPr lang="en-US" sz="2800">
                <a:latin typeface="Open Sans Light"/>
                <a:ea typeface="Open Sans Light"/>
                <a:cs typeface="Open Sans Light"/>
              </a:rPr>
              <a:t> </a:t>
            </a:r>
            <a:endParaRPr lang="en-US" sz="2400"/>
          </a:p>
          <a:p>
            <a:endParaRPr lang="en-US"/>
          </a:p>
        </p:txBody>
      </p:sp>
    </p:spTree>
    <p:extLst>
      <p:ext uri="{BB962C8B-B14F-4D97-AF65-F5344CB8AC3E}">
        <p14:creationId xmlns:p14="http://schemas.microsoft.com/office/powerpoint/2010/main" val="1338376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Daily Access Codes</a:t>
            </a:r>
          </a:p>
        </p:txBody>
      </p:sp>
      <p:sp>
        <p:nvSpPr>
          <p:cNvPr id="3" name="Content Placeholder 2"/>
          <p:cNvSpPr>
            <a:spLocks noGrp="1"/>
          </p:cNvSpPr>
          <p:nvPr>
            <p:ph idx="1"/>
          </p:nvPr>
        </p:nvSpPr>
        <p:spPr>
          <a:xfrm>
            <a:off x="574767" y="1690688"/>
            <a:ext cx="11321142" cy="4762363"/>
          </a:xfrm>
        </p:spPr>
        <p:txBody>
          <a:bodyPr vert="horz" lIns="91440" tIns="45720" rIns="91440" bIns="45720" rtlCol="0" anchor="t">
            <a:noAutofit/>
          </a:bodyPr>
          <a:lstStyle/>
          <a:p>
            <a:r>
              <a:rPr lang="en-US" sz="2400">
                <a:latin typeface="Open Sans Light"/>
                <a:ea typeface="Open Sans Light"/>
                <a:cs typeface="Open Sans Light"/>
              </a:rPr>
              <a:t>Daily Access Codes are found in Kite Educator Portal at </a:t>
            </a:r>
            <a:br>
              <a:rPr lang="en-US" sz="2400"/>
            </a:br>
            <a:r>
              <a:rPr lang="en-US" sz="2400" b="1">
                <a:latin typeface="Open Sans Light"/>
                <a:ea typeface="Open Sans Light"/>
                <a:cs typeface="Open Sans Light"/>
              </a:rPr>
              <a:t>MANAGE TESTS &gt; TEST COORDINATION &gt; View Daily Access Codes</a:t>
            </a:r>
            <a:r>
              <a:rPr lang="en-US" sz="2400">
                <a:latin typeface="Open Sans Light"/>
                <a:ea typeface="Open Sans Light"/>
                <a:cs typeface="Open Sans Light"/>
              </a:rPr>
              <a:t>.</a:t>
            </a:r>
          </a:p>
          <a:p>
            <a:r>
              <a:rPr lang="en-US" sz="2400">
                <a:latin typeface="Open Sans Light"/>
                <a:ea typeface="Open Sans Light"/>
                <a:cs typeface="Open Sans Light"/>
              </a:rPr>
              <a:t>Kite users with the role of DTC, DU, and BTU have access to the Daily Access Codes.</a:t>
            </a:r>
          </a:p>
          <a:p>
            <a:r>
              <a:rPr lang="en-US" sz="2400">
                <a:latin typeface="Open Sans Light"/>
                <a:ea typeface="Open Sans Light"/>
                <a:cs typeface="Open Sans Light"/>
              </a:rPr>
              <a:t>Daily Access Codes can be retrieved from Educator Portal beginning at 2:30 p.m. the day before testing day and the entire day of testing. </a:t>
            </a:r>
            <a:endParaRPr lang="en-US" sz="2400"/>
          </a:p>
          <a:p>
            <a:r>
              <a:rPr lang="en-US" sz="2400">
                <a:latin typeface="Open Sans Light"/>
                <a:ea typeface="Open Sans Light"/>
                <a:cs typeface="Open Sans Light"/>
              </a:rPr>
              <a:t>See the </a:t>
            </a:r>
            <a:r>
              <a:rPr lang="en-US" sz="2400">
                <a:latin typeface="Open Sans Light"/>
                <a:ea typeface="Open Sans Light"/>
                <a:cs typeface="Open Sans Light"/>
                <a:hlinkClick r:id="rId3"/>
              </a:rPr>
              <a:t>Kite Educator Portal Manual for Test Coordinators</a:t>
            </a:r>
            <a:r>
              <a:rPr lang="en-US" sz="2400">
                <a:latin typeface="Open Sans Light"/>
                <a:ea typeface="Open Sans Light"/>
                <a:cs typeface="Open Sans Light"/>
              </a:rPr>
              <a:t> for more information about downloading Daily Access Codes. </a:t>
            </a:r>
          </a:p>
        </p:txBody>
      </p:sp>
    </p:spTree>
    <p:extLst>
      <p:ext uri="{BB962C8B-B14F-4D97-AF65-F5344CB8AC3E}">
        <p14:creationId xmlns:p14="http://schemas.microsoft.com/office/powerpoint/2010/main" val="126268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Room/Lab Preparation</a:t>
            </a:r>
          </a:p>
        </p:txBody>
      </p:sp>
      <p:sp>
        <p:nvSpPr>
          <p:cNvPr id="3" name="Content Placeholder 2"/>
          <p:cNvSpPr>
            <a:spLocks noGrp="1"/>
          </p:cNvSpPr>
          <p:nvPr>
            <p:ph idx="1"/>
          </p:nvPr>
        </p:nvSpPr>
        <p:spPr>
          <a:xfrm>
            <a:off x="902896" y="1927123"/>
            <a:ext cx="10389325" cy="4252603"/>
          </a:xfrm>
        </p:spPr>
        <p:txBody>
          <a:bodyPr vert="horz" lIns="91440" tIns="45720" rIns="91440" bIns="45720" rtlCol="0" anchor="t">
            <a:normAutofit/>
          </a:bodyPr>
          <a:lstStyle/>
          <a:p>
            <a:r>
              <a:rPr lang="en-US" sz="2800">
                <a:latin typeface="Open Sans Light"/>
                <a:ea typeface="Open Sans Light"/>
                <a:cs typeface="Open Sans Light"/>
              </a:rPr>
              <a:t>Refer to the </a:t>
            </a:r>
            <a:r>
              <a:rPr lang="en-US" sz="2800">
                <a:latin typeface="Open Sans Light"/>
                <a:ea typeface="Open Sans Light"/>
                <a:cs typeface="Open Sans Light"/>
                <a:hlinkClick r:id="rId3"/>
              </a:rPr>
              <a:t>KELPA Examiner’s Manual</a:t>
            </a:r>
            <a:r>
              <a:rPr lang="en-US" sz="2800">
                <a:latin typeface="Open Sans Light"/>
                <a:ea typeface="Open Sans Light"/>
                <a:cs typeface="Open Sans Light"/>
              </a:rPr>
              <a:t> </a:t>
            </a:r>
          </a:p>
          <a:p>
            <a:pPr marL="0" indent="0">
              <a:buNone/>
            </a:pPr>
            <a:endParaRPr lang="en-US" sz="2800"/>
          </a:p>
          <a:p>
            <a:r>
              <a:rPr lang="en-US" sz="2800">
                <a:latin typeface="Open Sans Light"/>
                <a:ea typeface="Open Sans Light"/>
                <a:cs typeface="Open Sans Light"/>
              </a:rPr>
              <a:t>Reminder – the use of dictionaries, translation dictionaries, translators, word lists, etc. are </a:t>
            </a:r>
            <a:r>
              <a:rPr lang="en-US" sz="2800" b="1">
                <a:latin typeface="Open Sans Light"/>
                <a:ea typeface="Open Sans Light"/>
                <a:cs typeface="Open Sans Light"/>
              </a:rPr>
              <a:t>NOT </a:t>
            </a:r>
            <a:r>
              <a:rPr lang="en-US" sz="2800">
                <a:latin typeface="Open Sans Light"/>
                <a:ea typeface="Open Sans Light"/>
                <a:cs typeface="Open Sans Light"/>
              </a:rPr>
              <a:t>allowed on the KELPA test</a:t>
            </a:r>
          </a:p>
        </p:txBody>
      </p:sp>
    </p:spTree>
    <p:extLst>
      <p:ext uri="{BB962C8B-B14F-4D97-AF65-F5344CB8AC3E}">
        <p14:creationId xmlns:p14="http://schemas.microsoft.com/office/powerpoint/2010/main" val="94075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8FD118-F723-4BF9-9BC7-B2DE8959BF31}"/>
              </a:ext>
            </a:extLst>
          </p:cNvPr>
          <p:cNvSpPr>
            <a:spLocks noGrp="1"/>
          </p:cNvSpPr>
          <p:nvPr>
            <p:ph type="title"/>
          </p:nvPr>
        </p:nvSpPr>
        <p:spPr/>
        <p:txBody>
          <a:bodyPr/>
          <a:lstStyle/>
          <a:p>
            <a:r>
              <a:rPr lang="en-US"/>
              <a:t>Kite Student Portal</a:t>
            </a:r>
          </a:p>
        </p:txBody>
      </p:sp>
      <p:pic>
        <p:nvPicPr>
          <p:cNvPr id="7" name="Picture 6">
            <a:extLst>
              <a:ext uri="{FF2B5EF4-FFF2-40B4-BE49-F238E27FC236}">
                <a16:creationId xmlns:a16="http://schemas.microsoft.com/office/drawing/2014/main" id="{8DA8816A-B998-5373-6638-C42E4F35708F}"/>
              </a:ext>
            </a:extLst>
          </p:cNvPr>
          <p:cNvPicPr>
            <a:picLocks noChangeAspect="1"/>
          </p:cNvPicPr>
          <p:nvPr/>
        </p:nvPicPr>
        <p:blipFill>
          <a:blip r:embed="rId3"/>
          <a:stretch>
            <a:fillRect/>
          </a:stretch>
        </p:blipFill>
        <p:spPr>
          <a:xfrm>
            <a:off x="5901360" y="1690687"/>
            <a:ext cx="5988798" cy="3305855"/>
          </a:xfrm>
          <a:prstGeom prst="rect">
            <a:avLst/>
          </a:prstGeom>
          <a:ln>
            <a:solidFill>
              <a:schemeClr val="tx1"/>
            </a:solidFill>
          </a:ln>
        </p:spPr>
      </p:pic>
      <p:sp>
        <p:nvSpPr>
          <p:cNvPr id="5" name="Rectangle 4">
            <a:extLst>
              <a:ext uri="{FF2B5EF4-FFF2-40B4-BE49-F238E27FC236}">
                <a16:creationId xmlns:a16="http://schemas.microsoft.com/office/drawing/2014/main" id="{8CB04097-809E-4DC3-A114-C67ACBBFDEDA}"/>
              </a:ext>
            </a:extLst>
          </p:cNvPr>
          <p:cNvSpPr/>
          <p:nvPr/>
        </p:nvSpPr>
        <p:spPr>
          <a:xfrm>
            <a:off x="301842" y="1638967"/>
            <a:ext cx="5364172" cy="3244478"/>
          </a:xfrm>
          <a:prstGeom prst="rect">
            <a:avLst/>
          </a:prstGeom>
        </p:spPr>
        <p:txBody>
          <a:bodyPr wrap="square">
            <a:spAutoFit/>
          </a:bodyPr>
          <a:lstStyle/>
          <a:p>
            <a:pPr>
              <a:lnSpc>
                <a:spcPct val="110000"/>
              </a:lnSpc>
              <a:spcBef>
                <a:spcPts val="850"/>
              </a:spcBef>
            </a:pPr>
            <a:r>
              <a:rPr lang="en-US" sz="2000">
                <a:ea typeface="Trebuchet MS" panose="020B0603020202020204" pitchFamily="34" charset="0"/>
                <a:cs typeface="Trebuchet MS" panose="020B0603020202020204" pitchFamily="34" charset="0"/>
              </a:rPr>
              <a:t>To begin a test session, tell students to perform the following steps:</a:t>
            </a:r>
          </a:p>
          <a:p>
            <a:pPr marL="342900" marR="0" lvl="0" indent="-342900">
              <a:spcBef>
                <a:spcPts val="0"/>
              </a:spcBef>
              <a:spcAft>
                <a:spcPts val="0"/>
              </a:spcAft>
              <a:buSzPts val="1100"/>
              <a:buFont typeface="Trebuchet MS" panose="020B0603020202020204" pitchFamily="34" charset="0"/>
              <a:buAutoNum type="arabicPeriod"/>
            </a:pPr>
            <a:r>
              <a:rPr lang="en-US" sz="2000" spc="-145">
                <a:ea typeface="Trebuchet MS" panose="020B0603020202020204" pitchFamily="34" charset="0"/>
                <a:cs typeface="Trebuchet MS" panose="020B0603020202020204" pitchFamily="34" charset="0"/>
              </a:rPr>
              <a:t>Select the </a:t>
            </a:r>
            <a:r>
              <a:rPr lang="en-US" sz="2000" spc="-15">
                <a:ea typeface="Trebuchet MS" panose="020B0603020202020204" pitchFamily="34" charset="0"/>
                <a:cs typeface="Trebuchet MS" panose="020B0603020202020204" pitchFamily="34" charset="0"/>
              </a:rPr>
              <a:t>Kite </a:t>
            </a:r>
            <a:r>
              <a:rPr lang="en-US" sz="2000" spc="-145">
                <a:ea typeface="Trebuchet MS" panose="020B0603020202020204" pitchFamily="34" charset="0"/>
                <a:cs typeface="Trebuchet MS" panose="020B0603020202020204" pitchFamily="34" charset="0"/>
              </a:rPr>
              <a:t>icon. Enter username and</a:t>
            </a:r>
            <a:r>
              <a:rPr lang="en-US" sz="2000" spc="-15">
                <a:ea typeface="Trebuchet MS" panose="020B0603020202020204" pitchFamily="34" charset="0"/>
                <a:cs typeface="Trebuchet MS" panose="020B0603020202020204" pitchFamily="34" charset="0"/>
              </a:rPr>
              <a:t> </a:t>
            </a:r>
            <a:r>
              <a:rPr lang="en-US" sz="2000" spc="-145">
                <a:ea typeface="Trebuchet MS" panose="020B0603020202020204" pitchFamily="34" charset="0"/>
                <a:cs typeface="Trebuchet MS" panose="020B0603020202020204" pitchFamily="34" charset="0"/>
              </a:rPr>
              <a:t>password.</a:t>
            </a:r>
          </a:p>
          <a:p>
            <a:pPr marL="342900" marR="0" lvl="0" indent="-342900">
              <a:spcBef>
                <a:spcPts val="485"/>
              </a:spcBef>
              <a:spcAft>
                <a:spcPts val="0"/>
              </a:spcAft>
              <a:buSzPts val="1100"/>
              <a:buFont typeface="Trebuchet MS" panose="020B0603020202020204" pitchFamily="34" charset="0"/>
              <a:buAutoNum type="arabicPeriod"/>
            </a:pPr>
            <a:r>
              <a:rPr lang="en-US" sz="2000" spc="-145">
                <a:ea typeface="Trebuchet MS" panose="020B0603020202020204" pitchFamily="34" charset="0"/>
                <a:cs typeface="Trebuchet MS" panose="020B0603020202020204" pitchFamily="34" charset="0"/>
              </a:rPr>
              <a:t>Select Sign</a:t>
            </a:r>
            <a:r>
              <a:rPr lang="en-US" sz="2000" spc="-15">
                <a:ea typeface="Trebuchet MS" panose="020B0603020202020204" pitchFamily="34" charset="0"/>
                <a:cs typeface="Trebuchet MS" panose="020B0603020202020204" pitchFamily="34" charset="0"/>
              </a:rPr>
              <a:t> </a:t>
            </a:r>
            <a:r>
              <a:rPr lang="en-US" sz="2000" spc="-145">
                <a:ea typeface="Trebuchet MS" panose="020B0603020202020204" pitchFamily="34" charset="0"/>
                <a:cs typeface="Trebuchet MS" panose="020B0603020202020204" pitchFamily="34" charset="0"/>
              </a:rPr>
              <a:t>In.</a:t>
            </a:r>
          </a:p>
          <a:p>
            <a:pPr marL="342900" marR="0" lvl="0" indent="-342900">
              <a:spcBef>
                <a:spcPts val="480"/>
              </a:spcBef>
              <a:spcAft>
                <a:spcPts val="0"/>
              </a:spcAft>
              <a:buSzPts val="1100"/>
              <a:buFont typeface="Trebuchet MS" panose="020B0603020202020204" pitchFamily="34" charset="0"/>
              <a:buAutoNum type="arabicPeriod"/>
            </a:pPr>
            <a:r>
              <a:rPr lang="en-US" sz="2000" spc="-145">
                <a:ea typeface="Trebuchet MS" panose="020B0603020202020204" pitchFamily="34" charset="0"/>
                <a:cs typeface="Trebuchet MS" panose="020B0603020202020204" pitchFamily="34" charset="0"/>
              </a:rPr>
              <a:t>Select </a:t>
            </a:r>
            <a:r>
              <a:rPr lang="en-US" sz="2000" spc="-40">
                <a:ea typeface="Trebuchet MS" panose="020B0603020202020204" pitchFamily="34" charset="0"/>
                <a:cs typeface="Trebuchet MS" panose="020B0603020202020204" pitchFamily="34" charset="0"/>
              </a:rPr>
              <a:t>Take </a:t>
            </a:r>
            <a:r>
              <a:rPr lang="en-US" sz="2000" spc="-35">
                <a:ea typeface="Trebuchet MS" panose="020B0603020202020204" pitchFamily="34" charset="0"/>
                <a:cs typeface="Trebuchet MS" panose="020B0603020202020204" pitchFamily="34" charset="0"/>
              </a:rPr>
              <a:t>Test.</a:t>
            </a:r>
            <a:endParaRPr lang="en-US" sz="2000" spc="-145">
              <a:ea typeface="Trebuchet MS" panose="020B0603020202020204" pitchFamily="34" charset="0"/>
              <a:cs typeface="Trebuchet MS" panose="020B0603020202020204" pitchFamily="34" charset="0"/>
            </a:endParaRPr>
          </a:p>
          <a:p>
            <a:pPr marL="342900" marR="0" lvl="0" indent="-342900">
              <a:spcBef>
                <a:spcPts val="485"/>
              </a:spcBef>
              <a:spcAft>
                <a:spcPts val="0"/>
              </a:spcAft>
              <a:buSzPts val="1100"/>
              <a:buFont typeface="Trebuchet MS" panose="020B0603020202020204" pitchFamily="34" charset="0"/>
              <a:buAutoNum type="arabicPeriod"/>
            </a:pPr>
            <a:r>
              <a:rPr lang="en-US" sz="2000" spc="-145">
                <a:ea typeface="Trebuchet MS" panose="020B0603020202020204" pitchFamily="34" charset="0"/>
                <a:cs typeface="Trebuchet MS" panose="020B0603020202020204" pitchFamily="34" charset="0"/>
              </a:rPr>
              <a:t>On the blue </a:t>
            </a:r>
            <a:r>
              <a:rPr lang="en-US" sz="2000" spc="-45">
                <a:ea typeface="Trebuchet MS" panose="020B0603020202020204" pitchFamily="34" charset="0"/>
                <a:cs typeface="Trebuchet MS" panose="020B0603020202020204" pitchFamily="34" charset="0"/>
              </a:rPr>
              <a:t>bar, </a:t>
            </a:r>
            <a:r>
              <a:rPr lang="en-US" sz="2000" spc="-145">
                <a:ea typeface="Trebuchet MS" panose="020B0603020202020204" pitchFamily="34" charset="0"/>
                <a:cs typeface="Trebuchet MS" panose="020B0603020202020204" pitchFamily="34" charset="0"/>
              </a:rPr>
              <a:t>select </a:t>
            </a:r>
            <a:r>
              <a:rPr lang="en-US" sz="2000" spc="-25">
                <a:ea typeface="Trebuchet MS" panose="020B0603020202020204" pitchFamily="34" charset="0"/>
                <a:cs typeface="Trebuchet MS" panose="020B0603020202020204" pitchFamily="34" charset="0"/>
              </a:rPr>
              <a:t>KELPA </a:t>
            </a:r>
            <a:r>
              <a:rPr lang="en-US" sz="2000" spc="-145">
                <a:ea typeface="Trebuchet MS" panose="020B0603020202020204" pitchFamily="34" charset="0"/>
                <a:cs typeface="Trebuchet MS" panose="020B0603020202020204" pitchFamily="34" charset="0"/>
              </a:rPr>
              <a:t>(if</a:t>
            </a:r>
            <a:r>
              <a:rPr lang="en-US" sz="2000" spc="-25">
                <a:ea typeface="Trebuchet MS" panose="020B0603020202020204" pitchFamily="34" charset="0"/>
                <a:cs typeface="Trebuchet MS" panose="020B0603020202020204" pitchFamily="34" charset="0"/>
              </a:rPr>
              <a:t> </a:t>
            </a:r>
            <a:r>
              <a:rPr lang="en-US" sz="2000" spc="-145">
                <a:ea typeface="Trebuchet MS" panose="020B0603020202020204" pitchFamily="34" charset="0"/>
                <a:cs typeface="Trebuchet MS" panose="020B0603020202020204" pitchFamily="34" charset="0"/>
              </a:rPr>
              <a:t>needed).</a:t>
            </a:r>
          </a:p>
          <a:p>
            <a:pPr marL="342900" marR="0" lvl="0" indent="-342900">
              <a:spcBef>
                <a:spcPts val="480"/>
              </a:spcBef>
              <a:spcAft>
                <a:spcPts val="0"/>
              </a:spcAft>
              <a:buSzPts val="1100"/>
              <a:buFont typeface="Trebuchet MS" panose="020B0603020202020204" pitchFamily="34" charset="0"/>
              <a:buAutoNum type="arabicPeriod"/>
            </a:pPr>
            <a:r>
              <a:rPr lang="en-US" sz="2000" spc="-145">
                <a:ea typeface="Trebuchet MS" panose="020B0603020202020204" pitchFamily="34" charset="0"/>
                <a:cs typeface="Trebuchet MS" panose="020B0603020202020204" pitchFamily="34" charset="0"/>
              </a:rPr>
              <a:t>Find the appropriate test and select </a:t>
            </a:r>
            <a:r>
              <a:rPr lang="en-US" sz="2000" spc="-40">
                <a:ea typeface="Trebuchet MS" panose="020B0603020202020204" pitchFamily="34" charset="0"/>
                <a:cs typeface="Trebuchet MS" panose="020B0603020202020204" pitchFamily="34" charset="0"/>
              </a:rPr>
              <a:t>Take</a:t>
            </a:r>
            <a:r>
              <a:rPr lang="en-US" sz="2000" spc="-70">
                <a:ea typeface="Trebuchet MS" panose="020B0603020202020204" pitchFamily="34" charset="0"/>
                <a:cs typeface="Trebuchet MS" panose="020B0603020202020204" pitchFamily="34" charset="0"/>
              </a:rPr>
              <a:t> </a:t>
            </a:r>
            <a:r>
              <a:rPr lang="en-US" sz="2000" spc="-35">
                <a:ea typeface="Trebuchet MS" panose="020B0603020202020204" pitchFamily="34" charset="0"/>
                <a:cs typeface="Trebuchet MS" panose="020B0603020202020204" pitchFamily="34" charset="0"/>
              </a:rPr>
              <a:t>Test.</a:t>
            </a:r>
            <a:endParaRPr lang="en-US" sz="2000" spc="-145">
              <a:ea typeface="Trebuchet MS" panose="020B0603020202020204" pitchFamily="34" charset="0"/>
              <a:cs typeface="Trebuchet MS" panose="020B0603020202020204" pitchFamily="34" charset="0"/>
            </a:endParaRPr>
          </a:p>
          <a:p>
            <a:pPr marL="342900" marR="0" lvl="0" indent="-342900">
              <a:spcBef>
                <a:spcPts val="485"/>
              </a:spcBef>
              <a:spcAft>
                <a:spcPts val="0"/>
              </a:spcAft>
              <a:buSzPts val="1100"/>
              <a:buFont typeface="Trebuchet MS" panose="020B0603020202020204" pitchFamily="34" charset="0"/>
              <a:buAutoNum type="arabicPeriod"/>
            </a:pPr>
            <a:r>
              <a:rPr lang="en-US" sz="2000" spc="-145">
                <a:ea typeface="Trebuchet MS" panose="020B0603020202020204" pitchFamily="34" charset="0"/>
                <a:cs typeface="Trebuchet MS" panose="020B0603020202020204" pitchFamily="34" charset="0"/>
              </a:rPr>
              <a:t>Enter the Daily Access Code when</a:t>
            </a:r>
            <a:r>
              <a:rPr lang="en-US" sz="2000" spc="-180">
                <a:ea typeface="Trebuchet MS" panose="020B0603020202020204" pitchFamily="34" charset="0"/>
                <a:cs typeface="Trebuchet MS" panose="020B0603020202020204" pitchFamily="34" charset="0"/>
              </a:rPr>
              <a:t> </a:t>
            </a:r>
            <a:r>
              <a:rPr lang="en-US" sz="2000" spc="-145">
                <a:ea typeface="Trebuchet MS" panose="020B0603020202020204" pitchFamily="34" charset="0"/>
                <a:cs typeface="Trebuchet MS" panose="020B0603020202020204" pitchFamily="34" charset="0"/>
              </a:rPr>
              <a:t>prompted.</a:t>
            </a:r>
          </a:p>
        </p:txBody>
      </p:sp>
    </p:spTree>
    <p:extLst>
      <p:ext uri="{BB962C8B-B14F-4D97-AF65-F5344CB8AC3E}">
        <p14:creationId xmlns:p14="http://schemas.microsoft.com/office/powerpoint/2010/main" val="321634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8FD118-F723-4BF9-9BC7-B2DE8959BF31}"/>
              </a:ext>
            </a:extLst>
          </p:cNvPr>
          <p:cNvSpPr>
            <a:spLocks noGrp="1"/>
          </p:cNvSpPr>
          <p:nvPr>
            <p:ph type="title"/>
          </p:nvPr>
        </p:nvSpPr>
        <p:spPr/>
        <p:txBody>
          <a:bodyPr/>
          <a:lstStyle/>
          <a:p>
            <a:r>
              <a:rPr lang="en-US"/>
              <a:t>Kite Student Portal</a:t>
            </a:r>
          </a:p>
        </p:txBody>
      </p:sp>
      <p:sp>
        <p:nvSpPr>
          <p:cNvPr id="5" name="Rectangle 4">
            <a:extLst>
              <a:ext uri="{FF2B5EF4-FFF2-40B4-BE49-F238E27FC236}">
                <a16:creationId xmlns:a16="http://schemas.microsoft.com/office/drawing/2014/main" id="{8CB04097-809E-4DC3-A114-C67ACBBFDEDA}"/>
              </a:ext>
            </a:extLst>
          </p:cNvPr>
          <p:cNvSpPr/>
          <p:nvPr/>
        </p:nvSpPr>
        <p:spPr>
          <a:xfrm>
            <a:off x="301842" y="1638967"/>
            <a:ext cx="10899558" cy="3474862"/>
          </a:xfrm>
          <a:prstGeom prst="rect">
            <a:avLst/>
          </a:prstGeom>
        </p:spPr>
        <p:txBody>
          <a:bodyPr wrap="square">
            <a:spAutoFit/>
          </a:bodyPr>
          <a:lstStyle/>
          <a:p>
            <a:pPr>
              <a:lnSpc>
                <a:spcPct val="110000"/>
              </a:lnSpc>
              <a:spcBef>
                <a:spcPts val="850"/>
              </a:spcBef>
            </a:pPr>
            <a:r>
              <a:rPr lang="en-US" sz="2000">
                <a:ea typeface="Trebuchet MS" panose="020B0603020202020204" pitchFamily="34" charset="0"/>
                <a:cs typeface="Trebuchet MS" panose="020B0603020202020204" pitchFamily="34" charset="0"/>
              </a:rPr>
              <a:t>Before students can enter the test, they must test their microphone.</a:t>
            </a:r>
          </a:p>
          <a:p>
            <a:pPr marL="457200" indent="-457200">
              <a:lnSpc>
                <a:spcPct val="110000"/>
              </a:lnSpc>
              <a:spcBef>
                <a:spcPts val="850"/>
              </a:spcBef>
              <a:buAutoNum type="arabicPeriod"/>
            </a:pPr>
            <a:r>
              <a:rPr lang="en-US" sz="2000" spc="-145">
                <a:ea typeface="Trebuchet MS" panose="020B0603020202020204" pitchFamily="34" charset="0"/>
                <a:cs typeface="Trebuchet MS" panose="020B0603020202020204" pitchFamily="34" charset="0"/>
              </a:rPr>
              <a:t>Select the blue microphone icon. The icon should turn red once it is ready.</a:t>
            </a:r>
          </a:p>
          <a:p>
            <a:pPr marL="457200" indent="-457200">
              <a:lnSpc>
                <a:spcPct val="110000"/>
              </a:lnSpc>
              <a:spcBef>
                <a:spcPts val="850"/>
              </a:spcBef>
              <a:buAutoNum type="arabicPeriod"/>
            </a:pPr>
            <a:r>
              <a:rPr lang="en-US" sz="2000" spc="-145">
                <a:ea typeface="Trebuchet MS" panose="020B0603020202020204" pitchFamily="34" charset="0"/>
                <a:cs typeface="Trebuchet MS" panose="020B0603020202020204" pitchFamily="34" charset="0"/>
              </a:rPr>
              <a:t>Record a few words.</a:t>
            </a:r>
          </a:p>
          <a:p>
            <a:pPr marL="457200" indent="-457200">
              <a:lnSpc>
                <a:spcPct val="110000"/>
              </a:lnSpc>
              <a:spcBef>
                <a:spcPts val="850"/>
              </a:spcBef>
              <a:buAutoNum type="arabicPeriod"/>
            </a:pPr>
            <a:r>
              <a:rPr lang="en-US" sz="2000" spc="-145">
                <a:ea typeface="Trebuchet MS" panose="020B0603020202020204" pitchFamily="34" charset="0"/>
                <a:cs typeface="Trebuchet MS" panose="020B0603020202020204" pitchFamily="34" charset="0"/>
              </a:rPr>
              <a:t>Select the microphone icon again to stop recording.</a:t>
            </a:r>
          </a:p>
          <a:p>
            <a:pPr marL="457200" indent="-457200">
              <a:lnSpc>
                <a:spcPct val="110000"/>
              </a:lnSpc>
              <a:spcBef>
                <a:spcPts val="850"/>
              </a:spcBef>
              <a:buAutoNum type="arabicPeriod"/>
            </a:pPr>
            <a:r>
              <a:rPr lang="en-US" sz="2000" spc="-145">
                <a:ea typeface="Trebuchet MS" panose="020B0603020202020204" pitchFamily="34" charset="0"/>
                <a:cs typeface="Trebuchet MS" panose="020B0603020202020204" pitchFamily="34" charset="0"/>
              </a:rPr>
              <a:t>Select the play button to hear your recording. Select the speaker icon to adjust the volume.</a:t>
            </a:r>
          </a:p>
          <a:p>
            <a:pPr marL="457200" indent="-457200">
              <a:lnSpc>
                <a:spcPct val="110000"/>
              </a:lnSpc>
              <a:spcBef>
                <a:spcPts val="850"/>
              </a:spcBef>
              <a:buAutoNum type="arabicPeriod"/>
            </a:pPr>
            <a:r>
              <a:rPr lang="en-US" sz="2000" spc="-145">
                <a:ea typeface="Trebuchet MS" panose="020B0603020202020204" pitchFamily="34" charset="0"/>
                <a:cs typeface="Trebuchet MS" panose="020B0603020202020204" pitchFamily="34" charset="0"/>
              </a:rPr>
              <a:t>Once the recording is tested, select Let’s Go. If you need to exit out of the test to adjust the microphone or speakers on the testing device, select Go Home and exit Kite Student Portal.</a:t>
            </a:r>
          </a:p>
          <a:p>
            <a:pPr marL="457200" indent="-457200">
              <a:lnSpc>
                <a:spcPct val="110000"/>
              </a:lnSpc>
              <a:spcBef>
                <a:spcPts val="850"/>
              </a:spcBef>
              <a:buAutoNum type="arabicPeriod"/>
            </a:pPr>
            <a:endParaRPr lang="en-US" sz="2000" spc="-145">
              <a:ea typeface="Trebuchet MS" panose="020B0603020202020204" pitchFamily="34" charset="0"/>
              <a:cs typeface="Trebuchet MS" panose="020B0603020202020204" pitchFamily="34" charset="0"/>
            </a:endParaRPr>
          </a:p>
        </p:txBody>
      </p:sp>
      <p:pic>
        <p:nvPicPr>
          <p:cNvPr id="2" name="Picture 1">
            <a:extLst>
              <a:ext uri="{FF2B5EF4-FFF2-40B4-BE49-F238E27FC236}">
                <a16:creationId xmlns:a16="http://schemas.microsoft.com/office/drawing/2014/main" id="{D5C2ADED-FBE5-B40A-B3EF-70919E90CD90}"/>
              </a:ext>
            </a:extLst>
          </p:cNvPr>
          <p:cNvPicPr>
            <a:picLocks noChangeAspect="1"/>
          </p:cNvPicPr>
          <p:nvPr/>
        </p:nvPicPr>
        <p:blipFill>
          <a:blip r:embed="rId3"/>
          <a:stretch>
            <a:fillRect/>
          </a:stretch>
        </p:blipFill>
        <p:spPr>
          <a:xfrm>
            <a:off x="3047999" y="4652451"/>
            <a:ext cx="6096001" cy="1840424"/>
          </a:xfrm>
          <a:prstGeom prst="rect">
            <a:avLst/>
          </a:prstGeom>
          <a:ln>
            <a:solidFill>
              <a:schemeClr val="tx1"/>
            </a:solidFill>
          </a:ln>
        </p:spPr>
      </p:pic>
    </p:spTree>
    <p:extLst>
      <p:ext uri="{BB962C8B-B14F-4D97-AF65-F5344CB8AC3E}">
        <p14:creationId xmlns:p14="http://schemas.microsoft.com/office/powerpoint/2010/main" val="2779464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Portal Navigation Bar</a:t>
            </a:r>
          </a:p>
        </p:txBody>
      </p:sp>
      <p:pic>
        <p:nvPicPr>
          <p:cNvPr id="4" name="Content Placeholder 3"/>
          <p:cNvPicPr>
            <a:picLocks noGrp="1" noChangeAspect="1"/>
          </p:cNvPicPr>
          <p:nvPr>
            <p:ph idx="1"/>
          </p:nvPr>
        </p:nvPicPr>
        <p:blipFill>
          <a:blip r:embed="rId3"/>
          <a:stretch>
            <a:fillRect/>
          </a:stretch>
        </p:blipFill>
        <p:spPr>
          <a:xfrm>
            <a:off x="1115624" y="2472198"/>
            <a:ext cx="10156825" cy="956802"/>
          </a:xfrm>
          <a:prstGeom prst="rect">
            <a:avLst/>
          </a:prstGeom>
          <a:ln w="28575">
            <a:solidFill>
              <a:schemeClr val="tx1"/>
            </a:solidFill>
          </a:ln>
        </p:spPr>
      </p:pic>
      <p:sp>
        <p:nvSpPr>
          <p:cNvPr id="5" name="TextBox 4"/>
          <p:cNvSpPr txBox="1"/>
          <p:nvPr/>
        </p:nvSpPr>
        <p:spPr>
          <a:xfrm>
            <a:off x="1380590" y="3801991"/>
            <a:ext cx="3889556" cy="2197525"/>
          </a:xfrm>
          <a:prstGeom prst="rect">
            <a:avLst/>
          </a:prstGeom>
          <a:noFill/>
        </p:spPr>
        <p:txBody>
          <a:bodyPr wrap="square" lIns="91440" tIns="45720" rIns="91440" bIns="45720" rtlCol="0" anchor="t">
            <a:spAutoFit/>
          </a:bodyPr>
          <a:lstStyle/>
          <a:p>
            <a:pPr>
              <a:lnSpc>
                <a:spcPct val="95000"/>
              </a:lnSpc>
            </a:pPr>
            <a:r>
              <a:rPr lang="en-US" sz="2400"/>
              <a:t>Answered questions appear on a white background with a blue border and a blue dot below the number.</a:t>
            </a:r>
            <a:endParaRPr lang="en-US"/>
          </a:p>
          <a:p>
            <a:pPr marL="342900" indent="-342900">
              <a:lnSpc>
                <a:spcPct val="95000"/>
              </a:lnSpc>
              <a:buFont typeface="Arial" panose="020B0604020202020204" pitchFamily="34" charset="0"/>
              <a:buChar char="•"/>
            </a:pPr>
            <a:endParaRPr lang="en-US" sz="2400"/>
          </a:p>
        </p:txBody>
      </p:sp>
      <p:sp>
        <p:nvSpPr>
          <p:cNvPr id="3" name="TextBox 2">
            <a:extLst>
              <a:ext uri="{FF2B5EF4-FFF2-40B4-BE49-F238E27FC236}">
                <a16:creationId xmlns:a16="http://schemas.microsoft.com/office/drawing/2014/main" id="{6785F13C-173D-482A-AB41-E8D169E65458}"/>
              </a:ext>
            </a:extLst>
          </p:cNvPr>
          <p:cNvSpPr txBox="1"/>
          <p:nvPr/>
        </p:nvSpPr>
        <p:spPr>
          <a:xfrm>
            <a:off x="6436547" y="3802475"/>
            <a:ext cx="38438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Flagged questions that are unanswered appear on a white background with a red border and a red flag below the number.</a:t>
            </a:r>
            <a:endParaRPr lang="en-US" sz="2400"/>
          </a:p>
        </p:txBody>
      </p:sp>
      <p:sp>
        <p:nvSpPr>
          <p:cNvPr id="8" name="Arrow: Up 7">
            <a:extLst>
              <a:ext uri="{FF2B5EF4-FFF2-40B4-BE49-F238E27FC236}">
                <a16:creationId xmlns:a16="http://schemas.microsoft.com/office/drawing/2014/main" id="{645BE946-5D59-48D7-BC07-6878BFDA733E}"/>
              </a:ext>
            </a:extLst>
          </p:cNvPr>
          <p:cNvSpPr/>
          <p:nvPr/>
        </p:nvSpPr>
        <p:spPr>
          <a:xfrm rot="19500000">
            <a:off x="6308789" y="3106252"/>
            <a:ext cx="147850" cy="773372"/>
          </a:xfrm>
          <a:prstGeom prst="upArrow">
            <a:avLst/>
          </a:prstGeom>
          <a:solidFill>
            <a:srgbClr val="8C172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1AB96B9F-7831-4924-86D6-7B202FCF733B}"/>
              </a:ext>
            </a:extLst>
          </p:cNvPr>
          <p:cNvSpPr/>
          <p:nvPr/>
        </p:nvSpPr>
        <p:spPr>
          <a:xfrm rot="1920000">
            <a:off x="3704341" y="3117625"/>
            <a:ext cx="147850" cy="773372"/>
          </a:xfrm>
          <a:prstGeom prst="upArrow">
            <a:avLst/>
          </a:prstGeom>
          <a:solidFill>
            <a:srgbClr val="8C172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3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Portal End Review Screen</a:t>
            </a:r>
          </a:p>
        </p:txBody>
      </p:sp>
      <p:pic>
        <p:nvPicPr>
          <p:cNvPr id="5" name="Picture 4" descr="A screenshot of a test&#10;&#10;Description automatically generated">
            <a:extLst>
              <a:ext uri="{FF2B5EF4-FFF2-40B4-BE49-F238E27FC236}">
                <a16:creationId xmlns:a16="http://schemas.microsoft.com/office/drawing/2014/main" id="{5C3B6AAC-6F94-0F99-AF0B-AC162F2868E3}"/>
              </a:ext>
            </a:extLst>
          </p:cNvPr>
          <p:cNvPicPr>
            <a:picLocks noChangeAspect="1"/>
          </p:cNvPicPr>
          <p:nvPr/>
        </p:nvPicPr>
        <p:blipFill>
          <a:blip r:embed="rId3"/>
          <a:stretch>
            <a:fillRect/>
          </a:stretch>
        </p:blipFill>
        <p:spPr>
          <a:xfrm>
            <a:off x="2573594" y="1691968"/>
            <a:ext cx="7032521" cy="4580193"/>
          </a:xfrm>
          <a:prstGeom prst="rect">
            <a:avLst/>
          </a:prstGeom>
        </p:spPr>
      </p:pic>
    </p:spTree>
    <p:extLst>
      <p:ext uri="{BB962C8B-B14F-4D97-AF65-F5344CB8AC3E}">
        <p14:creationId xmlns:p14="http://schemas.microsoft.com/office/powerpoint/2010/main" val="265802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927" y="471948"/>
            <a:ext cx="10157354" cy="1355706"/>
          </a:xfrm>
        </p:spPr>
        <p:txBody>
          <a:bodyPr>
            <a:noAutofit/>
          </a:bodyPr>
          <a:lstStyle/>
          <a:p>
            <a:r>
              <a:rPr lang="en-US"/>
              <a:t>2024 KELPA Overview</a:t>
            </a:r>
          </a:p>
        </p:txBody>
      </p:sp>
      <p:sp>
        <p:nvSpPr>
          <p:cNvPr id="3" name="Content Placeholder 2"/>
          <p:cNvSpPr>
            <a:spLocks noGrp="1"/>
          </p:cNvSpPr>
          <p:nvPr>
            <p:ph idx="1"/>
          </p:nvPr>
        </p:nvSpPr>
        <p:spPr>
          <a:xfrm>
            <a:off x="444135" y="1946787"/>
            <a:ext cx="11416937" cy="4528441"/>
          </a:xfrm>
        </p:spPr>
        <p:txBody>
          <a:bodyPr vert="horz" lIns="91440" tIns="45720" rIns="91440" bIns="45720" rtlCol="0" anchor="t">
            <a:normAutofit/>
          </a:bodyPr>
          <a:lstStyle/>
          <a:p>
            <a:r>
              <a:rPr lang="en-US" sz="2400"/>
              <a:t>Test Design</a:t>
            </a:r>
          </a:p>
          <a:p>
            <a:pPr marL="768985" lvl="1" indent="-342900"/>
            <a:r>
              <a:rPr lang="en-US" sz="2400"/>
              <a:t>Aligns with the Kansas EL standards, Board approved (September 2018)</a:t>
            </a:r>
          </a:p>
          <a:p>
            <a:pPr lvl="1"/>
            <a:r>
              <a:rPr lang="en-US" sz="2400"/>
              <a:t>Fixed form, 4 test sessions (domain specific)</a:t>
            </a:r>
          </a:p>
          <a:p>
            <a:pPr lvl="1"/>
            <a:r>
              <a:rPr lang="en-US" sz="2400"/>
              <a:t>Tested Domains:  Reading, Writing, Listening, Speaking</a:t>
            </a:r>
          </a:p>
          <a:p>
            <a:pPr lvl="2"/>
            <a:r>
              <a:rPr lang="en-US" sz="2400"/>
              <a:t>When administering the assessment, you may give the domains in any order.</a:t>
            </a:r>
          </a:p>
          <a:p>
            <a:pPr lvl="1"/>
            <a:r>
              <a:rPr lang="en-US" sz="2400"/>
              <a:t>Grade Band Tests: K, 1, 2-3, 4-5, 6-8, 9-12</a:t>
            </a:r>
          </a:p>
        </p:txBody>
      </p:sp>
    </p:spTree>
    <p:extLst>
      <p:ext uri="{BB962C8B-B14F-4D97-AF65-F5344CB8AC3E}">
        <p14:creationId xmlns:p14="http://schemas.microsoft.com/office/powerpoint/2010/main" val="204329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8F62-0F03-4A36-34E3-E23E360055BC}"/>
              </a:ext>
            </a:extLst>
          </p:cNvPr>
          <p:cNvSpPr>
            <a:spLocks noGrp="1"/>
          </p:cNvSpPr>
          <p:nvPr>
            <p:ph type="title"/>
          </p:nvPr>
        </p:nvSpPr>
        <p:spPr/>
        <p:txBody>
          <a:bodyPr/>
          <a:lstStyle/>
          <a:p>
            <a:r>
              <a:rPr lang="en-US"/>
              <a:t>After KELPA</a:t>
            </a:r>
          </a:p>
        </p:txBody>
      </p:sp>
    </p:spTree>
    <p:extLst>
      <p:ext uri="{BB962C8B-B14F-4D97-AF65-F5344CB8AC3E}">
        <p14:creationId xmlns:p14="http://schemas.microsoft.com/office/powerpoint/2010/main" val="2443590300"/>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9FA9-DE25-442A-A424-5E6567B4AD94}"/>
              </a:ext>
            </a:extLst>
          </p:cNvPr>
          <p:cNvSpPr>
            <a:spLocks noGrp="1"/>
          </p:cNvSpPr>
          <p:nvPr>
            <p:ph type="title"/>
          </p:nvPr>
        </p:nvSpPr>
        <p:spPr/>
        <p:txBody>
          <a:bodyPr/>
          <a:lstStyle/>
          <a:p>
            <a:r>
              <a:rPr lang="en-US"/>
              <a:t>Hand Scoring Speaking &amp; Writing</a:t>
            </a:r>
          </a:p>
        </p:txBody>
      </p:sp>
      <p:sp>
        <p:nvSpPr>
          <p:cNvPr id="3" name="Content Placeholder 2">
            <a:extLst>
              <a:ext uri="{FF2B5EF4-FFF2-40B4-BE49-F238E27FC236}">
                <a16:creationId xmlns:a16="http://schemas.microsoft.com/office/drawing/2014/main" id="{0DCA2F83-3347-48F6-B3FC-E25D34B0D403}"/>
              </a:ext>
            </a:extLst>
          </p:cNvPr>
          <p:cNvSpPr>
            <a:spLocks noGrp="1"/>
          </p:cNvSpPr>
          <p:nvPr>
            <p:ph idx="1"/>
          </p:nvPr>
        </p:nvSpPr>
        <p:spPr>
          <a:xfrm>
            <a:off x="887767" y="1553497"/>
            <a:ext cx="9967046" cy="4660490"/>
          </a:xfrm>
        </p:spPr>
        <p:txBody>
          <a:bodyPr>
            <a:normAutofit fontScale="85000" lnSpcReduction="10000"/>
          </a:bodyPr>
          <a:lstStyle/>
          <a:p>
            <a:pPr lvl="0"/>
            <a:r>
              <a:rPr lang="en-US"/>
              <a:t>Educators must complete rater training prior to scoring KELPA items and must have accounts in Kite Educator Portal. The educator should be assigned the role of Teacher in Educator Portal. For assistance, contact the District or Building Test Coordinator.</a:t>
            </a:r>
          </a:p>
          <a:p>
            <a:pPr lvl="0"/>
            <a:r>
              <a:rPr lang="en-US"/>
              <a:t>Educators associated with the student’s TEST record will be assigned as the Scorer.</a:t>
            </a:r>
          </a:p>
          <a:p>
            <a:pPr lvl="0"/>
            <a:r>
              <a:rPr lang="en-US"/>
              <a:t>The window for hand scoring speaking and writing items runs from</a:t>
            </a:r>
            <a:br>
              <a:rPr lang="en-US"/>
            </a:br>
            <a:r>
              <a:rPr lang="en-US"/>
              <a:t>January 29 – March 29, 2024, closing on March 29.</a:t>
            </a:r>
          </a:p>
          <a:p>
            <a:pPr lvl="0"/>
            <a:r>
              <a:rPr lang="en-US"/>
              <a:t>Scoring may begin immediately after the window opens. KSDE does</a:t>
            </a:r>
            <a:r>
              <a:rPr lang="en-US" b="1" i="1"/>
              <a:t> not</a:t>
            </a:r>
            <a:r>
              <a:rPr lang="en-US"/>
              <a:t> recommend waiting to begin scoring until after the KELPA window closes.</a:t>
            </a:r>
          </a:p>
          <a:p>
            <a:endParaRPr lang="en-US"/>
          </a:p>
        </p:txBody>
      </p:sp>
    </p:spTree>
    <p:extLst>
      <p:ext uri="{BB962C8B-B14F-4D97-AF65-F5344CB8AC3E}">
        <p14:creationId xmlns:p14="http://schemas.microsoft.com/office/powerpoint/2010/main" val="1587141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693" y="481781"/>
            <a:ext cx="9869301" cy="1198851"/>
          </a:xfrm>
        </p:spPr>
        <p:txBody>
          <a:bodyPr>
            <a:normAutofit/>
          </a:bodyPr>
          <a:lstStyle/>
          <a:p>
            <a:r>
              <a:rPr lang="en-US"/>
              <a:t>KELPA Scoring Manual</a:t>
            </a:r>
          </a:p>
        </p:txBody>
      </p:sp>
      <p:sp>
        <p:nvSpPr>
          <p:cNvPr id="3" name="Content Placeholder 2"/>
          <p:cNvSpPr>
            <a:spLocks noGrp="1"/>
          </p:cNvSpPr>
          <p:nvPr>
            <p:ph sz="half" idx="1"/>
          </p:nvPr>
        </p:nvSpPr>
        <p:spPr>
          <a:xfrm>
            <a:off x="4532671" y="2139432"/>
            <a:ext cx="6194323" cy="3932808"/>
          </a:xfrm>
        </p:spPr>
        <p:txBody>
          <a:bodyPr vert="horz" lIns="91440" tIns="45720" rIns="91440" bIns="45720" rtlCol="0" anchor="t">
            <a:normAutofit/>
          </a:bodyPr>
          <a:lstStyle/>
          <a:p>
            <a:r>
              <a:rPr lang="en-US" sz="2400">
                <a:latin typeface="Open Sans Light"/>
                <a:ea typeface="Open Sans Light"/>
                <a:cs typeface="Open Sans Light"/>
              </a:rPr>
              <a:t>Step-by-step instructions on how to enter score information into Kite</a:t>
            </a:r>
          </a:p>
          <a:p>
            <a:r>
              <a:rPr lang="en-US" sz="2400">
                <a:latin typeface="Open Sans Light"/>
                <a:ea typeface="Open Sans Light"/>
                <a:cs typeface="Open Sans Light"/>
              </a:rPr>
              <a:t>Download from the KAP website: </a:t>
            </a:r>
            <a:r>
              <a:rPr lang="en-US" sz="2400">
                <a:latin typeface="Open Sans Light"/>
                <a:ea typeface="Open Sans Light"/>
                <a:cs typeface="Open Sans Light"/>
                <a:hlinkClick r:id="rId3"/>
              </a:rPr>
              <a:t>www.ksassessments.org</a:t>
            </a:r>
            <a:r>
              <a:rPr lang="en-US" sz="2400">
                <a:latin typeface="Open Sans Light"/>
                <a:ea typeface="Open Sans Light"/>
                <a:cs typeface="Open Sans Light"/>
              </a:rPr>
              <a:t> </a:t>
            </a:r>
          </a:p>
          <a:p>
            <a:r>
              <a:rPr lang="en-US" sz="2400">
                <a:latin typeface="Open Sans Light"/>
                <a:ea typeface="Open Sans Light"/>
                <a:cs typeface="Open Sans Light"/>
              </a:rPr>
              <a:t>Educators &amp; Test Administrators</a:t>
            </a:r>
          </a:p>
          <a:p>
            <a:pPr lvl="1"/>
            <a:r>
              <a:rPr lang="en-US" sz="2400">
                <a:latin typeface="Open Sans Light"/>
                <a:ea typeface="Open Sans Light"/>
                <a:cs typeface="Open Sans Light"/>
              </a:rPr>
              <a:t>Test Administration</a:t>
            </a:r>
          </a:p>
          <a:p>
            <a:pPr lvl="2"/>
            <a:r>
              <a:rPr lang="en-US" sz="2400">
                <a:latin typeface="Open Sans Light"/>
                <a:ea typeface="Open Sans Light"/>
                <a:cs typeface="Open Sans Light"/>
              </a:rPr>
              <a:t>Manuals &amp; Guides</a:t>
            </a:r>
          </a:p>
          <a:p>
            <a:pPr lvl="3"/>
            <a:r>
              <a:rPr lang="en-US" sz="2400">
                <a:latin typeface="Open Sans Light"/>
                <a:ea typeface="Open Sans Light"/>
                <a:cs typeface="Open Sans Light"/>
              </a:rPr>
              <a:t>KELPA Scoring Manual</a:t>
            </a:r>
          </a:p>
        </p:txBody>
      </p:sp>
      <p:pic>
        <p:nvPicPr>
          <p:cNvPr id="4" name="Picture 3">
            <a:extLst>
              <a:ext uri="{FF2B5EF4-FFF2-40B4-BE49-F238E27FC236}">
                <a16:creationId xmlns:a16="http://schemas.microsoft.com/office/drawing/2014/main" id="{89D769B2-268A-44B6-8F1B-F4AC29C887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9905" y="2139432"/>
            <a:ext cx="2879714" cy="37502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5814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3ABB-7AB2-404B-86AA-81989E8299DD}"/>
              </a:ext>
            </a:extLst>
          </p:cNvPr>
          <p:cNvSpPr>
            <a:spLocks noGrp="1"/>
          </p:cNvSpPr>
          <p:nvPr>
            <p:ph type="title"/>
          </p:nvPr>
        </p:nvSpPr>
        <p:spPr>
          <a:xfrm>
            <a:off x="1154953" y="973668"/>
            <a:ext cx="9827083" cy="706964"/>
          </a:xfrm>
        </p:spPr>
        <p:txBody>
          <a:bodyPr>
            <a:normAutofit fontScale="90000"/>
          </a:bodyPr>
          <a:lstStyle/>
          <a:p>
            <a:r>
              <a:rPr lang="en-US"/>
              <a:t>Test Administration and Scoring Directions</a:t>
            </a:r>
          </a:p>
        </p:txBody>
      </p:sp>
      <p:sp>
        <p:nvSpPr>
          <p:cNvPr id="3" name="Content Placeholder 2">
            <a:extLst>
              <a:ext uri="{FF2B5EF4-FFF2-40B4-BE49-F238E27FC236}">
                <a16:creationId xmlns:a16="http://schemas.microsoft.com/office/drawing/2014/main" id="{9AF96D2B-4AC8-43C7-BDDC-49F43634C948}"/>
              </a:ext>
            </a:extLst>
          </p:cNvPr>
          <p:cNvSpPr>
            <a:spLocks noGrp="1"/>
          </p:cNvSpPr>
          <p:nvPr>
            <p:ph idx="1"/>
          </p:nvPr>
        </p:nvSpPr>
        <p:spPr>
          <a:xfrm>
            <a:off x="4916119" y="2292228"/>
            <a:ext cx="6724072" cy="1371310"/>
          </a:xfrm>
        </p:spPr>
        <p:txBody>
          <a:bodyPr vert="horz" lIns="91440" tIns="45720" rIns="91440" bIns="45720" rtlCol="0" anchor="t">
            <a:normAutofit lnSpcReduction="10000"/>
          </a:bodyPr>
          <a:lstStyle/>
          <a:p>
            <a:pPr>
              <a:buClrTx/>
              <a:buFont typeface="Arial" panose="020B0604020202020204" pitchFamily="34" charset="0"/>
              <a:buChar char="•"/>
            </a:pPr>
            <a:r>
              <a:rPr lang="en-US" sz="2000" b="1"/>
              <a:t>Test Administration and Scoring Directions are:</a:t>
            </a:r>
            <a:r>
              <a:rPr lang="en-US" sz="2000"/>
              <a:t> </a:t>
            </a:r>
          </a:p>
          <a:p>
            <a:pPr lvl="1">
              <a:buClrTx/>
              <a:buFont typeface="Arial" panose="020B0604020202020204" pitchFamily="34" charset="0"/>
              <a:buChar char="•"/>
            </a:pPr>
            <a:r>
              <a:rPr lang="en-US" sz="2000"/>
              <a:t>Specific to the domain – writing </a:t>
            </a:r>
            <a:r>
              <a:rPr lang="en-US" sz="2000" b="1"/>
              <a:t>or</a:t>
            </a:r>
            <a:r>
              <a:rPr lang="en-US" sz="2000"/>
              <a:t> speaking</a:t>
            </a:r>
          </a:p>
          <a:p>
            <a:pPr lvl="1">
              <a:buClrTx/>
              <a:buFont typeface="Arial" panose="020B0604020202020204" pitchFamily="34" charset="0"/>
              <a:buChar char="•"/>
            </a:pPr>
            <a:r>
              <a:rPr lang="en-US" sz="2000"/>
              <a:t>Secure documents</a:t>
            </a:r>
          </a:p>
          <a:p>
            <a:pPr lvl="1"/>
            <a:endParaRPr lang="en-US"/>
          </a:p>
        </p:txBody>
      </p:sp>
      <p:pic>
        <p:nvPicPr>
          <p:cNvPr id="7" name="Picture 6" descr="Logo&#10;&#10;Description automatically generated">
            <a:extLst>
              <a:ext uri="{FF2B5EF4-FFF2-40B4-BE49-F238E27FC236}">
                <a16:creationId xmlns:a16="http://schemas.microsoft.com/office/drawing/2014/main" id="{894BC713-E0EC-482A-878C-F7B7088750C3}"/>
              </a:ext>
            </a:extLst>
          </p:cNvPr>
          <p:cNvPicPr>
            <a:picLocks noChangeAspect="1"/>
          </p:cNvPicPr>
          <p:nvPr/>
        </p:nvPicPr>
        <p:blipFill>
          <a:blip r:embed="rId3"/>
          <a:stretch>
            <a:fillRect/>
          </a:stretch>
        </p:blipFill>
        <p:spPr>
          <a:xfrm>
            <a:off x="1251748" y="2418773"/>
            <a:ext cx="3181179" cy="3540133"/>
          </a:xfrm>
          <a:prstGeom prst="rect">
            <a:avLst/>
          </a:prstGeom>
          <a:ln>
            <a:noFill/>
          </a:ln>
          <a:effectLst>
            <a:outerShdw blurRad="190500" algn="tl" rotWithShape="0">
              <a:srgbClr val="000000">
                <a:alpha val="70000"/>
              </a:srgbClr>
            </a:outerShdw>
          </a:effectLst>
        </p:spPr>
      </p:pic>
      <p:sp>
        <p:nvSpPr>
          <p:cNvPr id="5" name="Content Placeholder 3">
            <a:extLst>
              <a:ext uri="{FF2B5EF4-FFF2-40B4-BE49-F238E27FC236}">
                <a16:creationId xmlns:a16="http://schemas.microsoft.com/office/drawing/2014/main" id="{02FBDEAC-A7C0-4276-8583-D2F881FC111A}"/>
              </a:ext>
            </a:extLst>
          </p:cNvPr>
          <p:cNvSpPr txBox="1">
            <a:spLocks/>
          </p:cNvSpPr>
          <p:nvPr/>
        </p:nvSpPr>
        <p:spPr>
          <a:xfrm>
            <a:off x="4916119" y="4275135"/>
            <a:ext cx="5474790" cy="1720716"/>
          </a:xfrm>
          <a:prstGeom prst="rect">
            <a:avLst/>
          </a:prstGeom>
          <a:solidFill>
            <a:srgbClr val="FFFF99"/>
          </a:solidFill>
          <a:ln w="57150">
            <a:solidFill>
              <a:schemeClr val="tx1"/>
            </a:solidFill>
          </a:ln>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Because the documents contain scoring information, the Test Administration and Scoring Directions are </a:t>
            </a:r>
            <a:r>
              <a:rPr lang="en-US" b="1">
                <a:solidFill>
                  <a:srgbClr val="0000CC"/>
                </a:solidFill>
              </a:rPr>
              <a:t>secure documents</a:t>
            </a:r>
            <a:r>
              <a:rPr lang="en-US" b="1"/>
              <a:t>. These must be returned to the District/Building test Coordinator, accounted for, and securely destroyed after use. </a:t>
            </a:r>
          </a:p>
        </p:txBody>
      </p:sp>
    </p:spTree>
    <p:extLst>
      <p:ext uri="{BB962C8B-B14F-4D97-AF65-F5344CB8AC3E}">
        <p14:creationId xmlns:p14="http://schemas.microsoft.com/office/powerpoint/2010/main" val="1355067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37" y="874249"/>
            <a:ext cx="9615064" cy="883024"/>
          </a:xfrm>
        </p:spPr>
        <p:txBody>
          <a:bodyPr>
            <a:noAutofit/>
          </a:bodyPr>
          <a:lstStyle/>
          <a:p>
            <a:pPr algn="l"/>
            <a:r>
              <a:rPr lang="en-US"/>
              <a:t>Test Administration and </a:t>
            </a:r>
            <a:br>
              <a:rPr lang="en-US"/>
            </a:br>
            <a:r>
              <a:rPr lang="en-US"/>
              <a:t>Scoring Directions</a:t>
            </a:r>
          </a:p>
        </p:txBody>
      </p:sp>
      <p:sp>
        <p:nvSpPr>
          <p:cNvPr id="3" name="Content Placeholder 2"/>
          <p:cNvSpPr>
            <a:spLocks noGrp="1"/>
          </p:cNvSpPr>
          <p:nvPr>
            <p:ph idx="1"/>
          </p:nvPr>
        </p:nvSpPr>
        <p:spPr>
          <a:xfrm>
            <a:off x="748937" y="2074606"/>
            <a:ext cx="11173097" cy="4249113"/>
          </a:xfrm>
        </p:spPr>
        <p:txBody>
          <a:bodyPr vert="horz" lIns="91440" tIns="45720" rIns="91440" bIns="45720" rtlCol="0" anchor="t">
            <a:noAutofit/>
          </a:bodyPr>
          <a:lstStyle/>
          <a:p>
            <a:r>
              <a:rPr lang="en-US" sz="2100"/>
              <a:t>For Speaking, there is one document for all grades. </a:t>
            </a:r>
          </a:p>
          <a:p>
            <a:r>
              <a:rPr lang="en-US" sz="2100"/>
              <a:t>For Writing, there are documents for kindergarten, grade 1, and grades 2-12.</a:t>
            </a:r>
          </a:p>
          <a:p>
            <a:r>
              <a:rPr lang="en-US" sz="2100"/>
              <a:t>Each document includes:</a:t>
            </a:r>
          </a:p>
          <a:p>
            <a:pPr lvl="1"/>
            <a:r>
              <a:rPr lang="en-US" sz="1800"/>
              <a:t>Scripts for test administration </a:t>
            </a:r>
          </a:p>
          <a:p>
            <a:pPr lvl="1"/>
            <a:r>
              <a:rPr lang="en-US" sz="1800"/>
              <a:t>Scoring information, scoring rubrics, scoring codes, and writing booklets </a:t>
            </a:r>
          </a:p>
          <a:p>
            <a:r>
              <a:rPr lang="en-US" sz="2100">
                <a:solidFill>
                  <a:srgbClr val="404040"/>
                </a:solidFill>
              </a:rPr>
              <a:t>These are </a:t>
            </a:r>
            <a:r>
              <a:rPr lang="en-US" sz="2100" b="1" u="sng">
                <a:solidFill>
                  <a:srgbClr val="404040"/>
                </a:solidFill>
              </a:rPr>
              <a:t>secure</a:t>
            </a:r>
            <a:r>
              <a:rPr lang="en-US" sz="2100">
                <a:solidFill>
                  <a:srgbClr val="404040"/>
                </a:solidFill>
              </a:rPr>
              <a:t> documents. </a:t>
            </a:r>
            <a:r>
              <a:rPr lang="en-US" sz="2100"/>
              <a:t>Documents must be kept secure throughout testing and shredded after completion of testing/scoring.</a:t>
            </a:r>
          </a:p>
        </p:txBody>
      </p:sp>
    </p:spTree>
    <p:extLst>
      <p:ext uri="{BB962C8B-B14F-4D97-AF65-F5344CB8AC3E}">
        <p14:creationId xmlns:p14="http://schemas.microsoft.com/office/powerpoint/2010/main" val="65347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14" y="944213"/>
            <a:ext cx="10911842" cy="764717"/>
          </a:xfrm>
        </p:spPr>
        <p:txBody>
          <a:bodyPr>
            <a:noAutofit/>
          </a:bodyPr>
          <a:lstStyle/>
          <a:p>
            <a:r>
              <a:rPr lang="en-US"/>
              <a:t>Test Administration and Scoring Considerations </a:t>
            </a:r>
          </a:p>
        </p:txBody>
      </p:sp>
      <p:sp>
        <p:nvSpPr>
          <p:cNvPr id="3" name="Content Placeholder 2"/>
          <p:cNvSpPr>
            <a:spLocks noGrp="1"/>
          </p:cNvSpPr>
          <p:nvPr>
            <p:ph idx="1"/>
          </p:nvPr>
        </p:nvSpPr>
        <p:spPr>
          <a:xfrm>
            <a:off x="662327" y="2210751"/>
            <a:ext cx="10879754" cy="3779182"/>
          </a:xfrm>
        </p:spPr>
        <p:txBody>
          <a:bodyPr vert="horz" lIns="91440" tIns="45720" rIns="91440" bIns="45720" rtlCol="0" anchor="t">
            <a:normAutofit fontScale="92500" lnSpcReduction="10000"/>
          </a:bodyPr>
          <a:lstStyle/>
          <a:p>
            <a:r>
              <a:rPr lang="en-US" sz="3600">
                <a:latin typeface="Open Sans Light"/>
                <a:ea typeface="Open Sans Light"/>
                <a:cs typeface="Open Sans Light"/>
              </a:rPr>
              <a:t>We recommend that you administer the writing and speaking assessments early in the testing window to allow time for the completion of human scoring.</a:t>
            </a:r>
          </a:p>
          <a:p>
            <a:r>
              <a:rPr lang="en-US" sz="3600">
                <a:latin typeface="Open Sans Light"/>
                <a:ea typeface="Open Sans Light"/>
                <a:cs typeface="Open Sans Light"/>
              </a:rPr>
              <a:t>Determine if your district will be using deferred or simultaneous scoring for speaking items. This will impact the number of personnel needed to administer the speaking domain-assessment.</a:t>
            </a:r>
            <a:endParaRPr lang="en-US" sz="3600" err="1"/>
          </a:p>
          <a:p>
            <a:endParaRPr lang="en-US"/>
          </a:p>
          <a:p>
            <a:pPr marL="0" indent="0">
              <a:buNone/>
            </a:pPr>
            <a:endParaRPr lang="en-US"/>
          </a:p>
        </p:txBody>
      </p:sp>
    </p:spTree>
    <p:extLst>
      <p:ext uri="{BB962C8B-B14F-4D97-AF65-F5344CB8AC3E}">
        <p14:creationId xmlns:p14="http://schemas.microsoft.com/office/powerpoint/2010/main" val="3502627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88CD-C0FD-4A39-BFCB-3E397BE5DD2E}"/>
              </a:ext>
            </a:extLst>
          </p:cNvPr>
          <p:cNvSpPr>
            <a:spLocks noGrp="1"/>
          </p:cNvSpPr>
          <p:nvPr>
            <p:ph type="title"/>
          </p:nvPr>
        </p:nvSpPr>
        <p:spPr/>
        <p:txBody>
          <a:bodyPr/>
          <a:lstStyle/>
          <a:p>
            <a:r>
              <a:rPr lang="en-US"/>
              <a:t>Second Rater</a:t>
            </a:r>
          </a:p>
        </p:txBody>
      </p:sp>
      <p:sp>
        <p:nvSpPr>
          <p:cNvPr id="3" name="Content Placeholder 2">
            <a:extLst>
              <a:ext uri="{FF2B5EF4-FFF2-40B4-BE49-F238E27FC236}">
                <a16:creationId xmlns:a16="http://schemas.microsoft.com/office/drawing/2014/main" id="{A61A3399-3051-4239-B3A5-AF9A25B895E9}"/>
              </a:ext>
            </a:extLst>
          </p:cNvPr>
          <p:cNvSpPr>
            <a:spLocks noGrp="1"/>
          </p:cNvSpPr>
          <p:nvPr>
            <p:ph idx="1"/>
          </p:nvPr>
        </p:nvSpPr>
        <p:spPr>
          <a:xfrm>
            <a:off x="1154955" y="1690688"/>
            <a:ext cx="9302940" cy="4329112"/>
          </a:xfrm>
        </p:spPr>
        <p:txBody>
          <a:bodyPr>
            <a:normAutofit fontScale="85000" lnSpcReduction="10000"/>
          </a:bodyPr>
          <a:lstStyle/>
          <a:p>
            <a:r>
              <a:rPr lang="en-US"/>
              <a:t>To meet federal reporting requirements, the KELPA program is required to obtain second rater scores for some students. </a:t>
            </a:r>
          </a:p>
          <a:p>
            <a:r>
              <a:rPr lang="en-US"/>
              <a:t>Schools with 10 or more EL students at a grade/grade band will be randomly selected for double scoring. </a:t>
            </a:r>
          </a:p>
          <a:p>
            <a:r>
              <a:rPr lang="en-US"/>
              <a:t>A sample of students within selected schools will be selected for a rater-agreement study. Students selected for the study will be double scored independently, depending on the scoring methods used in each individual school district. </a:t>
            </a:r>
          </a:p>
          <a:p>
            <a:r>
              <a:rPr lang="en-US"/>
              <a:t>The scoring method for writing and speaking items should be determined prior to administering the KELPA and entered into Kite Educator Portal.</a:t>
            </a:r>
          </a:p>
          <a:p>
            <a:endParaRPr lang="en-US"/>
          </a:p>
        </p:txBody>
      </p:sp>
    </p:spTree>
    <p:extLst>
      <p:ext uri="{BB962C8B-B14F-4D97-AF65-F5344CB8AC3E}">
        <p14:creationId xmlns:p14="http://schemas.microsoft.com/office/powerpoint/2010/main" val="2090999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02D1E-D401-4FB3-9068-79395676E70A}"/>
              </a:ext>
            </a:extLst>
          </p:cNvPr>
          <p:cNvSpPr>
            <a:spLocks noGrp="1"/>
          </p:cNvSpPr>
          <p:nvPr>
            <p:ph type="title"/>
          </p:nvPr>
        </p:nvSpPr>
        <p:spPr/>
        <p:txBody>
          <a:bodyPr/>
          <a:lstStyle/>
          <a:p>
            <a:r>
              <a:rPr lang="en-US"/>
              <a:t>Second Rater Guidelines</a:t>
            </a:r>
          </a:p>
        </p:txBody>
      </p:sp>
      <p:sp>
        <p:nvSpPr>
          <p:cNvPr id="3" name="Content Placeholder 2">
            <a:extLst>
              <a:ext uri="{FF2B5EF4-FFF2-40B4-BE49-F238E27FC236}">
                <a16:creationId xmlns:a16="http://schemas.microsoft.com/office/drawing/2014/main" id="{E7E475EC-98A0-4BA8-93E4-F3F779E7D655}"/>
              </a:ext>
            </a:extLst>
          </p:cNvPr>
          <p:cNvSpPr>
            <a:spLocks noGrp="1"/>
          </p:cNvSpPr>
          <p:nvPr>
            <p:ph idx="1"/>
          </p:nvPr>
        </p:nvSpPr>
        <p:spPr>
          <a:xfrm>
            <a:off x="924232" y="1759974"/>
            <a:ext cx="9792929" cy="4259826"/>
          </a:xfrm>
        </p:spPr>
        <p:txBody>
          <a:bodyPr>
            <a:normAutofit fontScale="92500" lnSpcReduction="20000"/>
          </a:bodyPr>
          <a:lstStyle/>
          <a:p>
            <a:pPr lvl="0"/>
            <a:r>
              <a:rPr lang="en-US"/>
              <a:t>Student responses selected for double scores need to have two scores that are independent of each other. That is, the two scores for a given item response need to be assigned by two independent scorers. </a:t>
            </a:r>
          </a:p>
          <a:p>
            <a:pPr lvl="0"/>
            <a:r>
              <a:rPr lang="en-US"/>
              <a:t>Scorers who participate in a pair/group scoring calibration activity and shared their thoughts on their scores assigned to a student response should NOT be considered as two independent scores.</a:t>
            </a:r>
          </a:p>
          <a:p>
            <a:pPr lvl="0"/>
            <a:r>
              <a:rPr lang="en-US"/>
              <a:t>Assign scorers using the same scoring method for the two scores. For speaking items, deferred scoring is recommended for both scores.</a:t>
            </a:r>
          </a:p>
          <a:p>
            <a:endParaRPr lang="en-US"/>
          </a:p>
        </p:txBody>
      </p:sp>
    </p:spTree>
    <p:extLst>
      <p:ext uri="{BB962C8B-B14F-4D97-AF65-F5344CB8AC3E}">
        <p14:creationId xmlns:p14="http://schemas.microsoft.com/office/powerpoint/2010/main" val="4040520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A19B3-559F-4905-8884-72829981F541}"/>
              </a:ext>
            </a:extLst>
          </p:cNvPr>
          <p:cNvSpPr>
            <a:spLocks noGrp="1"/>
          </p:cNvSpPr>
          <p:nvPr>
            <p:ph idx="1"/>
          </p:nvPr>
        </p:nvSpPr>
        <p:spPr>
          <a:xfrm>
            <a:off x="838200" y="1690688"/>
            <a:ext cx="10463784" cy="4298632"/>
          </a:xfrm>
        </p:spPr>
        <p:txBody>
          <a:bodyPr>
            <a:normAutofit/>
          </a:bodyPr>
          <a:lstStyle/>
          <a:p>
            <a:r>
              <a:rPr lang="en-US">
                <a:latin typeface="Open Sans Light"/>
                <a:ea typeface="Open Sans Light"/>
                <a:cs typeface="Open Sans Light"/>
              </a:rPr>
              <a:t>District and Building level users can monitor Second rater scoring using the Monitor Scoring Extract</a:t>
            </a:r>
          </a:p>
          <a:p>
            <a:pPr lvl="1"/>
            <a:r>
              <a:rPr lang="en-US">
                <a:latin typeface="Open Sans Light"/>
                <a:ea typeface="Open Sans Light"/>
                <a:cs typeface="Open Sans Light"/>
              </a:rPr>
              <a:t>Reports &gt; Data Extracts &gt; Test Administration and Monitoring &gt; Monitoring Scoring</a:t>
            </a:r>
            <a:endParaRPr lang="en-US"/>
          </a:p>
          <a:p>
            <a:pPr lvl="2"/>
            <a:r>
              <a:rPr lang="en-US">
                <a:latin typeface="Open Sans Light"/>
                <a:ea typeface="+mn-lt"/>
                <a:cs typeface="+mn-lt"/>
              </a:rPr>
              <a:t>Column called "Rater"</a:t>
            </a:r>
          </a:p>
          <a:p>
            <a:pPr lvl="2"/>
            <a:endParaRPr lang="en-US"/>
          </a:p>
          <a:p>
            <a:endParaRPr lang="en-US"/>
          </a:p>
        </p:txBody>
      </p:sp>
      <p:sp>
        <p:nvSpPr>
          <p:cNvPr id="3" name="Title 2">
            <a:extLst>
              <a:ext uri="{FF2B5EF4-FFF2-40B4-BE49-F238E27FC236}">
                <a16:creationId xmlns:a16="http://schemas.microsoft.com/office/drawing/2014/main" id="{0D33E168-376A-4A1A-AD7E-FDC740B67BBE}"/>
              </a:ext>
            </a:extLst>
          </p:cNvPr>
          <p:cNvSpPr>
            <a:spLocks noGrp="1"/>
          </p:cNvSpPr>
          <p:nvPr>
            <p:ph type="title"/>
          </p:nvPr>
        </p:nvSpPr>
        <p:spPr/>
        <p:txBody>
          <a:bodyPr/>
          <a:lstStyle/>
          <a:p>
            <a:r>
              <a:rPr lang="en-US"/>
              <a:t>Second Rater: Monitor Scoring </a:t>
            </a:r>
          </a:p>
        </p:txBody>
      </p:sp>
    </p:spTree>
    <p:extLst>
      <p:ext uri="{BB962C8B-B14F-4D97-AF65-F5344CB8AC3E}">
        <p14:creationId xmlns:p14="http://schemas.microsoft.com/office/powerpoint/2010/main" val="2808016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A2B01-0596-4F8D-9B39-0C4EE772782E}"/>
              </a:ext>
            </a:extLst>
          </p:cNvPr>
          <p:cNvSpPr>
            <a:spLocks noGrp="1"/>
          </p:cNvSpPr>
          <p:nvPr>
            <p:ph idx="1"/>
          </p:nvPr>
        </p:nvSpPr>
        <p:spPr>
          <a:xfrm>
            <a:off x="838200" y="1644073"/>
            <a:ext cx="7505700" cy="5040890"/>
          </a:xfrm>
        </p:spPr>
        <p:txBody>
          <a:bodyPr>
            <a:normAutofit/>
          </a:bodyPr>
          <a:lstStyle/>
          <a:p>
            <a:endParaRPr lang="en-US"/>
          </a:p>
          <a:p>
            <a:r>
              <a:rPr lang="en-US"/>
              <a:t> Rater is now listed in column N on Monitoring Scoring extract.</a:t>
            </a:r>
          </a:p>
          <a:p>
            <a:endParaRPr lang="en-US"/>
          </a:p>
          <a:p>
            <a:endParaRPr lang="en-US"/>
          </a:p>
          <a:p>
            <a:r>
              <a:rPr lang="en-US"/>
              <a:t>Column S will show "Scoring Status" for Primary and Secondary scores. </a:t>
            </a:r>
          </a:p>
          <a:p>
            <a:endParaRPr lang="en-US"/>
          </a:p>
        </p:txBody>
      </p:sp>
      <p:sp>
        <p:nvSpPr>
          <p:cNvPr id="3" name="Title 2">
            <a:extLst>
              <a:ext uri="{FF2B5EF4-FFF2-40B4-BE49-F238E27FC236}">
                <a16:creationId xmlns:a16="http://schemas.microsoft.com/office/drawing/2014/main" id="{E5F12370-C5C9-419D-A586-7B75147D98C8}"/>
              </a:ext>
            </a:extLst>
          </p:cNvPr>
          <p:cNvSpPr>
            <a:spLocks noGrp="1"/>
          </p:cNvSpPr>
          <p:nvPr>
            <p:ph type="title"/>
          </p:nvPr>
        </p:nvSpPr>
        <p:spPr/>
        <p:txBody>
          <a:bodyPr>
            <a:normAutofit fontScale="90000"/>
          </a:bodyPr>
          <a:lstStyle/>
          <a:p>
            <a:r>
              <a:rPr lang="en-US"/>
              <a:t>Second Rater: Monitor Scoring Extract Screenshot</a:t>
            </a:r>
          </a:p>
        </p:txBody>
      </p:sp>
      <p:pic>
        <p:nvPicPr>
          <p:cNvPr id="5" name="Picture 5" descr="Graphical user interface, text, application&#10;&#10;Description automatically generated">
            <a:extLst>
              <a:ext uri="{FF2B5EF4-FFF2-40B4-BE49-F238E27FC236}">
                <a16:creationId xmlns:a16="http://schemas.microsoft.com/office/drawing/2014/main" id="{8DB8FB2C-E686-48F2-923E-654E513973EA}"/>
              </a:ext>
            </a:extLst>
          </p:cNvPr>
          <p:cNvPicPr>
            <a:picLocks noChangeAspect="1"/>
          </p:cNvPicPr>
          <p:nvPr/>
        </p:nvPicPr>
        <p:blipFill>
          <a:blip r:embed="rId2"/>
          <a:stretch>
            <a:fillRect/>
          </a:stretch>
        </p:blipFill>
        <p:spPr>
          <a:xfrm>
            <a:off x="7852627" y="4378561"/>
            <a:ext cx="1568109" cy="167073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7298872" y="2286404"/>
            <a:ext cx="1337810" cy="1366463"/>
          </a:xfrm>
          <a:prstGeom prst="rect">
            <a:avLst/>
          </a:prstGeom>
          <a:ln>
            <a:solidFill>
              <a:schemeClr val="tx1"/>
            </a:solidFill>
          </a:ln>
        </p:spPr>
      </p:pic>
    </p:spTree>
    <p:extLst>
      <p:ext uri="{BB962C8B-B14F-4D97-AF65-F5344CB8AC3E}">
        <p14:creationId xmlns:p14="http://schemas.microsoft.com/office/powerpoint/2010/main" val="117926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5" y="491613"/>
            <a:ext cx="9145401" cy="1089782"/>
          </a:xfrm>
        </p:spPr>
        <p:txBody>
          <a:bodyPr>
            <a:normAutofit/>
          </a:bodyPr>
          <a:lstStyle/>
          <a:p>
            <a:r>
              <a:rPr lang="en-US"/>
              <a:t>KELPA Administration/Scoring</a:t>
            </a:r>
          </a:p>
        </p:txBody>
      </p:sp>
      <p:sp>
        <p:nvSpPr>
          <p:cNvPr id="4" name="Rectangle 3"/>
          <p:cNvSpPr/>
          <p:nvPr/>
        </p:nvSpPr>
        <p:spPr>
          <a:xfrm>
            <a:off x="708213" y="1581396"/>
            <a:ext cx="10943014" cy="44319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ea typeface="+mn-ea"/>
                <a:cs typeface="+mn-cs"/>
              </a:rPr>
              <a:t>Each district has the flexibility to determine when you will </a:t>
            </a:r>
            <a:r>
              <a:rPr kumimoji="0" lang="en-US" sz="2400" b="1" i="0" u="none" strike="noStrike" kern="1200" cap="none" spc="0" normalizeH="0" baseline="0" noProof="0">
                <a:ln>
                  <a:noFill/>
                </a:ln>
                <a:solidFill>
                  <a:srgbClr val="0000CC"/>
                </a:solidFill>
                <a:effectLst/>
                <a:uLnTx/>
                <a:uFillTx/>
                <a:ea typeface="+mn-ea"/>
                <a:cs typeface="+mn-cs"/>
              </a:rPr>
              <a:t>administer</a:t>
            </a:r>
            <a:r>
              <a:rPr kumimoji="0" lang="en-US" sz="2400" b="0" i="0" u="none" strike="noStrike" kern="1200" cap="none" spc="0" normalizeH="0" baseline="0" noProof="0">
                <a:ln>
                  <a:noFill/>
                </a:ln>
                <a:solidFill>
                  <a:prstClr val="black"/>
                </a:solidFill>
                <a:effectLst/>
                <a:uLnTx/>
                <a:uFillTx/>
                <a:ea typeface="+mn-ea"/>
                <a:cs typeface="+mn-cs"/>
              </a:rPr>
              <a:t> the KELPA assessment statewide window.  </a:t>
            </a:r>
          </a:p>
          <a:p>
            <a:pPr marL="742950" lvl="1" indent="-285750" defTabSz="457200">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ea typeface="+mn-ea"/>
                <a:cs typeface="+mn-cs"/>
              </a:rPr>
              <a:t>A </a:t>
            </a:r>
            <a:r>
              <a:rPr kumimoji="0" lang="en-US" sz="2400" b="1" i="0" u="none" strike="noStrike" kern="1200" cap="none" spc="0" normalizeH="0" baseline="0" noProof="0">
                <a:ln>
                  <a:noFill/>
                </a:ln>
                <a:solidFill>
                  <a:srgbClr val="0000CC"/>
                </a:solidFill>
                <a:effectLst/>
                <a:uLnTx/>
                <a:uFillTx/>
                <a:ea typeface="+mn-ea"/>
                <a:cs typeface="+mn-cs"/>
              </a:rPr>
              <a:t>licensed educator </a:t>
            </a:r>
            <a:r>
              <a:rPr kumimoji="0" lang="en-US" sz="2400" b="0" i="0" u="none" strike="noStrike" kern="1200" cap="none" spc="0" normalizeH="0" baseline="0" noProof="0">
                <a:ln>
                  <a:noFill/>
                </a:ln>
                <a:solidFill>
                  <a:prstClr val="black"/>
                </a:solidFill>
                <a:effectLst/>
                <a:uLnTx/>
                <a:uFillTx/>
                <a:ea typeface="+mn-ea"/>
                <a:cs typeface="+mn-cs"/>
              </a:rPr>
              <a:t>who is employed by the school district should administer the assessment.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A </a:t>
            </a:r>
            <a:r>
              <a:rPr kumimoji="0" lang="en-US" sz="2400" b="1" i="0" u="none" strike="noStrike" kern="1200" cap="none" spc="0" normalizeH="0" baseline="0" noProof="0">
                <a:ln>
                  <a:noFill/>
                </a:ln>
                <a:solidFill>
                  <a:srgbClr val="0000CC"/>
                </a:solidFill>
                <a:effectLst/>
                <a:uLnTx/>
                <a:uFillTx/>
                <a:ea typeface="+mn-ea"/>
                <a:cs typeface="+mn-cs"/>
              </a:rPr>
              <a:t>para</a:t>
            </a:r>
            <a:r>
              <a:rPr kumimoji="0" lang="en-US" sz="2400" b="0" i="0" u="none" strike="noStrike" kern="1200" cap="none" spc="0" normalizeH="0" baseline="0" noProof="0">
                <a:ln>
                  <a:noFill/>
                </a:ln>
                <a:solidFill>
                  <a:prstClr val="black"/>
                </a:solidFill>
                <a:effectLst/>
                <a:uLnTx/>
                <a:uFillTx/>
                <a:ea typeface="+mn-ea"/>
                <a:cs typeface="+mn-cs"/>
              </a:rPr>
              <a:t>, under the direction of a licensed educator, may administer the KELPA assessment if they have gone through the required Test Security and Ethics training.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ea typeface="+mn-ea"/>
                <a:cs typeface="+mn-cs"/>
              </a:rPr>
              <a:t>Each district has the flexibility to determine how you will </a:t>
            </a:r>
            <a:r>
              <a:rPr kumimoji="0" lang="en-US" sz="2400" b="1" i="0" u="none" strike="noStrike" kern="1200" cap="none" spc="0" normalizeH="0" baseline="0" noProof="0">
                <a:ln>
                  <a:noFill/>
                </a:ln>
                <a:solidFill>
                  <a:srgbClr val="0000CC"/>
                </a:solidFill>
                <a:effectLst/>
                <a:uLnTx/>
                <a:uFillTx/>
                <a:ea typeface="+mn-ea"/>
                <a:cs typeface="+mn-cs"/>
              </a:rPr>
              <a:t>score</a:t>
            </a:r>
            <a:r>
              <a:rPr kumimoji="0" lang="en-US" sz="2400" b="0" i="0" u="none" strike="noStrike" kern="1200" cap="none" spc="0" normalizeH="0" baseline="0" noProof="0">
                <a:ln>
                  <a:noFill/>
                </a:ln>
                <a:solidFill>
                  <a:prstClr val="black"/>
                </a:solidFill>
                <a:effectLst/>
                <a:uLnTx/>
                <a:uFillTx/>
                <a:ea typeface="+mn-ea"/>
                <a:cs typeface="+mn-cs"/>
              </a:rPr>
              <a:t> the assessment items in writing and speaking.  However, </a:t>
            </a:r>
            <a:r>
              <a:rPr kumimoji="0" lang="en-US" sz="2400" b="1" i="0" u="none" strike="noStrike" kern="1200" cap="none" spc="0" normalizeH="0" baseline="0" noProof="0">
                <a:ln>
                  <a:noFill/>
                </a:ln>
                <a:solidFill>
                  <a:srgbClr val="0000CC"/>
                </a:solidFill>
                <a:effectLst/>
                <a:uLnTx/>
                <a:uFillTx/>
                <a:ea typeface="+mn-ea"/>
                <a:cs typeface="+mn-cs"/>
              </a:rPr>
              <a:t>all items must be scored by a licensed educator </a:t>
            </a:r>
            <a:r>
              <a:rPr kumimoji="0" lang="en-US" sz="2400" b="0" i="0" u="none" strike="noStrike" kern="1200" cap="none" spc="0" normalizeH="0" baseline="0" noProof="0">
                <a:ln>
                  <a:noFill/>
                </a:ln>
                <a:solidFill>
                  <a:prstClr val="black"/>
                </a:solidFill>
                <a:effectLst/>
                <a:uLnTx/>
                <a:uFillTx/>
                <a:ea typeface="+mn-ea"/>
                <a:cs typeface="+mn-cs"/>
              </a:rPr>
              <a:t>who is employed by the school district.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93741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312" y="836016"/>
            <a:ext cx="9732335" cy="706964"/>
          </a:xfrm>
        </p:spPr>
        <p:txBody>
          <a:bodyPr>
            <a:noAutofit/>
          </a:bodyPr>
          <a:lstStyle/>
          <a:p>
            <a:r>
              <a:rPr lang="en-US" sz="3600"/>
              <a:t>Test Administration and Scoring Directions</a:t>
            </a:r>
            <a:br>
              <a:rPr lang="en-US" sz="3600"/>
            </a:br>
            <a:r>
              <a:rPr lang="en-US" sz="3600"/>
              <a:t>Student Writing Booklets for Grade K and 1</a:t>
            </a:r>
          </a:p>
        </p:txBody>
      </p:sp>
      <p:pic>
        <p:nvPicPr>
          <p:cNvPr id="5" name="Picture 4" descr="Logo&#10;&#10;Description automatically generated"/>
          <p:cNvPicPr>
            <a:picLocks noChangeAspect="1"/>
          </p:cNvPicPr>
          <p:nvPr/>
        </p:nvPicPr>
        <p:blipFill>
          <a:blip r:embed="rId3"/>
          <a:stretch>
            <a:fillRect/>
          </a:stretch>
        </p:blipFill>
        <p:spPr>
          <a:xfrm>
            <a:off x="671338" y="1839527"/>
            <a:ext cx="3181179" cy="3540133"/>
          </a:xfrm>
          <a:prstGeom prst="rect">
            <a:avLst/>
          </a:prstGeom>
          <a:ln>
            <a:noFill/>
          </a:ln>
          <a:effectLst>
            <a:outerShdw blurRad="190500" algn="tl" rotWithShape="0">
              <a:srgbClr val="000000">
                <a:alpha val="70000"/>
              </a:srgbClr>
            </a:outerShdw>
          </a:effectLst>
        </p:spPr>
      </p:pic>
      <p:sp>
        <p:nvSpPr>
          <p:cNvPr id="6" name="TextBox 5"/>
          <p:cNvSpPr txBox="1"/>
          <p:nvPr/>
        </p:nvSpPr>
        <p:spPr>
          <a:xfrm>
            <a:off x="4305670" y="2370470"/>
            <a:ext cx="7409179" cy="2677656"/>
          </a:xfrm>
          <a:prstGeom prst="rect">
            <a:avLst/>
          </a:prstGeom>
          <a:noFill/>
        </p:spPr>
        <p:txBody>
          <a:bodyPr wrap="square" lIns="91440" tIns="45720" rIns="91440" bIns="45720" rtlCol="0" anchor="t">
            <a:spAutoFit/>
          </a:bodyPr>
          <a:lstStyle/>
          <a:p>
            <a:r>
              <a:rPr lang="en-US" sz="2200" b="1">
                <a:solidFill>
                  <a:srgbClr val="404040"/>
                </a:solidFill>
              </a:rPr>
              <a:t>Test Administration and Scoring Directions contain:</a:t>
            </a:r>
            <a:br>
              <a:rPr lang="en-US" sz="2200" b="1"/>
            </a:br>
            <a:endParaRPr lang="en-US" sz="800" b="1">
              <a:solidFill>
                <a:srgbClr val="404040"/>
              </a:solidFill>
            </a:endParaRPr>
          </a:p>
          <a:p>
            <a:pPr marL="285750" indent="-285750">
              <a:buFont typeface="Arial" panose="020B0604020202020204" pitchFamily="34" charset="0"/>
              <a:buChar char="•"/>
            </a:pPr>
            <a:r>
              <a:rPr lang="en-US" sz="2200">
                <a:solidFill>
                  <a:srgbClr val="404040"/>
                </a:solidFill>
              </a:rPr>
              <a:t>Student writing booklets</a:t>
            </a:r>
          </a:p>
          <a:p>
            <a:pPr marL="285750" indent="-285750">
              <a:buFont typeface="Arial" panose="020B0604020202020204" pitchFamily="34" charset="0"/>
              <a:buChar char="•"/>
            </a:pPr>
            <a:endParaRPr lang="en-US" sz="1400">
              <a:solidFill>
                <a:srgbClr val="404040"/>
              </a:solidFill>
            </a:endParaRPr>
          </a:p>
          <a:p>
            <a:pPr marL="285750" indent="-285750">
              <a:buFont typeface="Arial" panose="020B0604020202020204" pitchFamily="34" charset="0"/>
              <a:buChar char="•"/>
            </a:pPr>
            <a:r>
              <a:rPr lang="en-US" sz="2200">
                <a:solidFill>
                  <a:srgbClr val="404040"/>
                </a:solidFill>
              </a:rPr>
              <a:t>Test Administrator scripts</a:t>
            </a:r>
          </a:p>
          <a:p>
            <a:pPr algn="ctr"/>
            <a:endParaRPr lang="en-US" sz="1400" b="1">
              <a:solidFill>
                <a:srgbClr val="92D050"/>
              </a:solidFill>
            </a:endParaRPr>
          </a:p>
          <a:p>
            <a:pPr marL="285750" indent="-285750">
              <a:buFont typeface="Arial" panose="020B0604020202020204" pitchFamily="34" charset="0"/>
              <a:buChar char="•"/>
            </a:pPr>
            <a:r>
              <a:rPr lang="en-US" sz="2200">
                <a:solidFill>
                  <a:srgbClr val="404040"/>
                </a:solidFill>
              </a:rPr>
              <a:t>Districts are responsible for printing these booklets and destroying them after uploading to Kite Collector.</a:t>
            </a:r>
          </a:p>
        </p:txBody>
      </p:sp>
      <p:sp>
        <p:nvSpPr>
          <p:cNvPr id="9" name="Content Placeholder 3"/>
          <p:cNvSpPr>
            <a:spLocks noGrp="1"/>
          </p:cNvSpPr>
          <p:nvPr>
            <p:ph sz="half" idx="2"/>
          </p:nvPr>
        </p:nvSpPr>
        <p:spPr>
          <a:xfrm>
            <a:off x="3333134" y="5142271"/>
            <a:ext cx="7951553" cy="1468760"/>
          </a:xfrm>
          <a:solidFill>
            <a:srgbClr val="FFFF99"/>
          </a:solidFill>
          <a:ln w="57150">
            <a:solidFill>
              <a:schemeClr val="tx1"/>
            </a:solidFill>
          </a:ln>
        </p:spPr>
        <p:txBody>
          <a:bodyPr vert="horz" lIns="91440" tIns="45720" rIns="91440" bIns="45720" rtlCol="0" anchor="t">
            <a:normAutofit fontScale="77500" lnSpcReduction="20000"/>
          </a:bodyPr>
          <a:lstStyle/>
          <a:p>
            <a:pPr marL="0" indent="0">
              <a:buNone/>
            </a:pPr>
            <a:r>
              <a:rPr lang="en-US" b="1"/>
              <a:t>Because the documents contain scoring information, the Test Administration and Scoring Directions are </a:t>
            </a:r>
            <a:r>
              <a:rPr lang="en-US" b="1">
                <a:solidFill>
                  <a:srgbClr val="0000CC"/>
                </a:solidFill>
              </a:rPr>
              <a:t>SECURE documents</a:t>
            </a:r>
            <a:r>
              <a:rPr lang="en-US" b="1"/>
              <a:t>. These must be returned to the District/Building test Coordinator, accounted for, and securely destroyed after use. </a:t>
            </a:r>
          </a:p>
        </p:txBody>
      </p:sp>
    </p:spTree>
    <p:extLst>
      <p:ext uri="{BB962C8B-B14F-4D97-AF65-F5344CB8AC3E}">
        <p14:creationId xmlns:p14="http://schemas.microsoft.com/office/powerpoint/2010/main" val="912630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F0693B-96DC-47E2-8678-EA8B3F817CDE}"/>
              </a:ext>
            </a:extLst>
          </p:cNvPr>
          <p:cNvSpPr>
            <a:spLocks noGrp="1"/>
          </p:cNvSpPr>
          <p:nvPr>
            <p:ph idx="1"/>
          </p:nvPr>
        </p:nvSpPr>
        <p:spPr>
          <a:xfrm>
            <a:off x="838200" y="1995949"/>
            <a:ext cx="10515600" cy="4181014"/>
          </a:xfrm>
        </p:spPr>
        <p:txBody>
          <a:bodyPr>
            <a:normAutofit/>
          </a:bodyPr>
          <a:lstStyle/>
          <a:p>
            <a:r>
              <a:rPr lang="en-US">
                <a:latin typeface="Open Sans Light"/>
                <a:ea typeface="Open Sans Light"/>
                <a:cs typeface="Open Sans Light"/>
              </a:rPr>
              <a:t>All Grade K and Grade 1 student writing responses, sometimes referred to as samples, will be uploaded into Educator Portal.</a:t>
            </a:r>
          </a:p>
          <a:p>
            <a:r>
              <a:rPr lang="en-US">
                <a:latin typeface="Open Sans Light"/>
                <a:ea typeface="Open Sans Light"/>
                <a:cs typeface="Open Sans Light"/>
              </a:rPr>
              <a:t>The window for uploading responses is January 29—March 29, 2024. Writing booklets must be uploaded by 11:59 p.m. on March 29.</a:t>
            </a:r>
          </a:p>
          <a:p>
            <a:r>
              <a:rPr lang="en-US">
                <a:latin typeface="Open Sans Light"/>
                <a:ea typeface="Open Sans Light"/>
                <a:cs typeface="Open Sans Light"/>
              </a:rPr>
              <a:t>Users with the roles of DTC, DU, BTC, and BU may upload KELPA student writing responses into Educator Portal.</a:t>
            </a:r>
          </a:p>
          <a:p>
            <a:endParaRPr lang="en-US"/>
          </a:p>
        </p:txBody>
      </p:sp>
      <p:sp>
        <p:nvSpPr>
          <p:cNvPr id="3" name="Title 2">
            <a:extLst>
              <a:ext uri="{FF2B5EF4-FFF2-40B4-BE49-F238E27FC236}">
                <a16:creationId xmlns:a16="http://schemas.microsoft.com/office/drawing/2014/main" id="{861F8826-BA47-43DE-A13A-B7D455161384}"/>
              </a:ext>
            </a:extLst>
          </p:cNvPr>
          <p:cNvSpPr>
            <a:spLocks noGrp="1"/>
          </p:cNvSpPr>
          <p:nvPr>
            <p:ph type="title"/>
          </p:nvPr>
        </p:nvSpPr>
        <p:spPr>
          <a:xfrm>
            <a:off x="1154953" y="973668"/>
            <a:ext cx="9569272" cy="706964"/>
          </a:xfrm>
        </p:spPr>
        <p:txBody>
          <a:bodyPr>
            <a:normAutofit fontScale="90000"/>
          </a:bodyPr>
          <a:lstStyle/>
          <a:p>
            <a:br>
              <a:rPr lang="en-US" sz="2800"/>
            </a:br>
            <a:r>
              <a:rPr lang="en-US" sz="4000">
                <a:latin typeface="Open Sans Semibold"/>
                <a:ea typeface="Open Sans Semibold"/>
                <a:cs typeface="Open Sans Semibold"/>
              </a:rPr>
              <a:t>Submitting Grade K and Grade 1 Writing Responses</a:t>
            </a:r>
            <a:br>
              <a:rPr lang="en-US"/>
            </a:br>
            <a:endParaRPr lang="en-US"/>
          </a:p>
        </p:txBody>
      </p:sp>
    </p:spTree>
    <p:extLst>
      <p:ext uri="{BB962C8B-B14F-4D97-AF65-F5344CB8AC3E}">
        <p14:creationId xmlns:p14="http://schemas.microsoft.com/office/powerpoint/2010/main" val="320540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28F6A-8FF7-42EB-9605-9E0656775940}"/>
              </a:ext>
            </a:extLst>
          </p:cNvPr>
          <p:cNvSpPr>
            <a:spLocks noGrp="1"/>
          </p:cNvSpPr>
          <p:nvPr>
            <p:ph idx="1"/>
          </p:nvPr>
        </p:nvSpPr>
        <p:spPr>
          <a:xfrm>
            <a:off x="838200" y="2104103"/>
            <a:ext cx="10515600" cy="4072859"/>
          </a:xfrm>
        </p:spPr>
        <p:txBody>
          <a:bodyPr/>
          <a:lstStyle/>
          <a:p>
            <a:pPr marL="0" lvl="0" indent="0">
              <a:buNone/>
            </a:pPr>
            <a:r>
              <a:rPr lang="en-US" sz="2400"/>
              <a:t>1. Make a PDF(s) by grade of the writing responses that will be uploaded. A single pdf file should be limited to no more than 250 writing responses.</a:t>
            </a:r>
          </a:p>
          <a:p>
            <a:pPr marL="0" lvl="0" indent="0">
              <a:buNone/>
            </a:pPr>
            <a:r>
              <a:rPr lang="en-US" sz="2400"/>
              <a:t>2. Writing responses may be uploaded by district or by building. </a:t>
            </a:r>
          </a:p>
          <a:p>
            <a:pPr marL="514350" lvl="0" indent="-514350">
              <a:buAutoNum type="arabicPeriod"/>
            </a:pPr>
            <a:endParaRPr lang="en-US"/>
          </a:p>
          <a:p>
            <a:endParaRPr lang="en-US"/>
          </a:p>
        </p:txBody>
      </p:sp>
      <p:sp>
        <p:nvSpPr>
          <p:cNvPr id="3" name="Title 2">
            <a:extLst>
              <a:ext uri="{FF2B5EF4-FFF2-40B4-BE49-F238E27FC236}">
                <a16:creationId xmlns:a16="http://schemas.microsoft.com/office/drawing/2014/main" id="{54EB8685-65AA-4030-9A76-27E5F60D775E}"/>
              </a:ext>
            </a:extLst>
          </p:cNvPr>
          <p:cNvSpPr>
            <a:spLocks noGrp="1"/>
          </p:cNvSpPr>
          <p:nvPr>
            <p:ph type="title"/>
          </p:nvPr>
        </p:nvSpPr>
        <p:spPr>
          <a:xfrm>
            <a:off x="1154953" y="973668"/>
            <a:ext cx="9347330" cy="706964"/>
          </a:xfrm>
        </p:spPr>
        <p:txBody>
          <a:bodyPr>
            <a:noAutofit/>
          </a:bodyPr>
          <a:lstStyle/>
          <a:p>
            <a:r>
              <a:rPr lang="en-US" sz="3600"/>
              <a:t>Submitting Grade K and Grade 1 Writing Responses</a:t>
            </a:r>
          </a:p>
        </p:txBody>
      </p:sp>
    </p:spTree>
    <p:extLst>
      <p:ext uri="{BB962C8B-B14F-4D97-AF65-F5344CB8AC3E}">
        <p14:creationId xmlns:p14="http://schemas.microsoft.com/office/powerpoint/2010/main" val="2950916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B8685-65AA-4030-9A76-27E5F60D775E}"/>
              </a:ext>
            </a:extLst>
          </p:cNvPr>
          <p:cNvSpPr>
            <a:spLocks noGrp="1"/>
          </p:cNvSpPr>
          <p:nvPr>
            <p:ph type="title"/>
          </p:nvPr>
        </p:nvSpPr>
        <p:spPr>
          <a:xfrm>
            <a:off x="839788" y="457200"/>
            <a:ext cx="10502689" cy="636917"/>
          </a:xfrm>
        </p:spPr>
        <p:txBody>
          <a:bodyPr anchor="b">
            <a:normAutofit/>
          </a:bodyPr>
          <a:lstStyle/>
          <a:p>
            <a:r>
              <a:rPr lang="en-US"/>
              <a:t>Submitting Grade K and Grade 1 Writing Responses</a:t>
            </a:r>
          </a:p>
        </p:txBody>
      </p:sp>
      <p:sp>
        <p:nvSpPr>
          <p:cNvPr id="2" name="Content Placeholder 1">
            <a:extLst>
              <a:ext uri="{FF2B5EF4-FFF2-40B4-BE49-F238E27FC236}">
                <a16:creationId xmlns:a16="http://schemas.microsoft.com/office/drawing/2014/main" id="{E1028F6A-8FF7-42EB-9605-9E0656775940}"/>
              </a:ext>
            </a:extLst>
          </p:cNvPr>
          <p:cNvSpPr>
            <a:spLocks noGrp="1"/>
          </p:cNvSpPr>
          <p:nvPr>
            <p:ph type="body" sz="half" idx="2"/>
          </p:nvPr>
        </p:nvSpPr>
        <p:spPr>
          <a:xfrm>
            <a:off x="839788" y="1482306"/>
            <a:ext cx="3932237" cy="4386682"/>
          </a:xfrm>
        </p:spPr>
        <p:txBody>
          <a:bodyPr vert="horz" lIns="91440" tIns="45720" rIns="91440" bIns="45720" rtlCol="0" anchor="t">
            <a:normAutofit/>
          </a:bodyPr>
          <a:lstStyle/>
          <a:p>
            <a:r>
              <a:rPr lang="en-US" sz="2400">
                <a:latin typeface="Open Sans Light"/>
                <a:ea typeface="Open Sans Light"/>
                <a:cs typeface="Open Sans Light"/>
              </a:rPr>
              <a:t>3. Enter Educator Portal and select SURVEYS. The Take Survey will display.</a:t>
            </a:r>
            <a:endParaRPr lang="en-US" sz="2400"/>
          </a:p>
          <a:p>
            <a:r>
              <a:rPr lang="en-US" sz="2400">
                <a:latin typeface="Open Sans Light"/>
                <a:ea typeface="Open Sans Light"/>
                <a:cs typeface="Open Sans Light"/>
              </a:rPr>
              <a:t>4. Select the Grade K or Grade 1 Writing Collection link under the Survey Name heading. </a:t>
            </a:r>
            <a:endParaRPr lang="en-US" sz="2400"/>
          </a:p>
          <a:p>
            <a:pPr marL="0" lvl="0" indent="0">
              <a:buNone/>
            </a:pPr>
            <a:endParaRPr lang="en-US"/>
          </a:p>
          <a:p>
            <a:endParaRPr lang="en-US"/>
          </a:p>
        </p:txBody>
      </p:sp>
      <p:pic>
        <p:nvPicPr>
          <p:cNvPr id="5" name="Picture 4" descr="A screenshot of a survey&#10;&#10;Description automatically generated">
            <a:extLst>
              <a:ext uri="{FF2B5EF4-FFF2-40B4-BE49-F238E27FC236}">
                <a16:creationId xmlns:a16="http://schemas.microsoft.com/office/drawing/2014/main" id="{C4BC6C71-8B19-414C-142F-57A24A61A506}"/>
              </a:ext>
            </a:extLst>
          </p:cNvPr>
          <p:cNvPicPr>
            <a:picLocks noChangeAspect="1"/>
          </p:cNvPicPr>
          <p:nvPr/>
        </p:nvPicPr>
        <p:blipFill>
          <a:blip r:embed="rId3"/>
          <a:stretch>
            <a:fillRect/>
          </a:stretch>
        </p:blipFill>
        <p:spPr>
          <a:xfrm>
            <a:off x="4982497" y="1782312"/>
            <a:ext cx="6172199" cy="2592828"/>
          </a:xfrm>
          <a:prstGeom prst="rect">
            <a:avLst/>
          </a:prstGeom>
          <a:ln>
            <a:solidFill>
              <a:schemeClr val="tx1"/>
            </a:solidFill>
          </a:ln>
        </p:spPr>
      </p:pic>
    </p:spTree>
    <p:extLst>
      <p:ext uri="{BB962C8B-B14F-4D97-AF65-F5344CB8AC3E}">
        <p14:creationId xmlns:p14="http://schemas.microsoft.com/office/powerpoint/2010/main" val="2985985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B8685-65AA-4030-9A76-27E5F60D775E}"/>
              </a:ext>
            </a:extLst>
          </p:cNvPr>
          <p:cNvSpPr>
            <a:spLocks noGrp="1"/>
          </p:cNvSpPr>
          <p:nvPr>
            <p:ph type="title"/>
          </p:nvPr>
        </p:nvSpPr>
        <p:spPr>
          <a:xfrm>
            <a:off x="1154953" y="973668"/>
            <a:ext cx="9347330" cy="706964"/>
          </a:xfrm>
        </p:spPr>
        <p:txBody>
          <a:bodyPr>
            <a:noAutofit/>
          </a:bodyPr>
          <a:lstStyle/>
          <a:p>
            <a:r>
              <a:rPr lang="en-US" sz="3600"/>
              <a:t>Submitting Grade K and Grade 1 Writing Responses</a:t>
            </a:r>
          </a:p>
        </p:txBody>
      </p:sp>
      <p:sp>
        <p:nvSpPr>
          <p:cNvPr id="4" name="Rectangle 7">
            <a:extLst>
              <a:ext uri="{FF2B5EF4-FFF2-40B4-BE49-F238E27FC236}">
                <a16:creationId xmlns:a16="http://schemas.microsoft.com/office/drawing/2014/main" id="{E53A7308-5644-4516-9DA4-BCCD7E1ACB0D}"/>
              </a:ext>
            </a:extLst>
          </p:cNvPr>
          <p:cNvSpPr>
            <a:spLocks noChangeArrowheads="1"/>
          </p:cNvSpPr>
          <p:nvPr/>
        </p:nvSpPr>
        <p:spPr bwMode="auto">
          <a:xfrm>
            <a:off x="0" y="9736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114B00FC-5BB3-4E37-8C2C-B592B19F26E2}"/>
              </a:ext>
            </a:extLst>
          </p:cNvPr>
          <p:cNvSpPr>
            <a:spLocks noChangeArrowheads="1"/>
          </p:cNvSpPr>
          <p:nvPr/>
        </p:nvSpPr>
        <p:spPr bwMode="auto">
          <a:xfrm>
            <a:off x="977154" y="2244238"/>
            <a:ext cx="97452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ea typeface="Trebuchet MS" panose="020B0603020202020204" pitchFamily="34" charset="0"/>
                <a:cs typeface="Trebuchet MS" panose="020B0603020202020204" pitchFamily="34" charset="0"/>
              </a:rPr>
              <a:t>5. The system will launch the upload process, prompting the user to upload a file and fill out the remaining fields.</a:t>
            </a:r>
          </a:p>
        </p:txBody>
      </p:sp>
      <p:sp>
        <p:nvSpPr>
          <p:cNvPr id="14" name="TextBox 13">
            <a:extLst>
              <a:ext uri="{FF2B5EF4-FFF2-40B4-BE49-F238E27FC236}">
                <a16:creationId xmlns:a16="http://schemas.microsoft.com/office/drawing/2014/main" id="{4CC3C61E-6A83-48C3-A029-BE8499DF9016}"/>
              </a:ext>
            </a:extLst>
          </p:cNvPr>
          <p:cNvSpPr txBox="1"/>
          <p:nvPr/>
        </p:nvSpPr>
        <p:spPr>
          <a:xfrm>
            <a:off x="977155" y="4830758"/>
            <a:ext cx="9658294" cy="2031325"/>
          </a:xfrm>
          <a:prstGeom prst="rect">
            <a:avLst/>
          </a:prstGeom>
          <a:noFill/>
        </p:spPr>
        <p:txBody>
          <a:bodyPr wrap="square" rtlCol="0">
            <a:spAutoFit/>
          </a:bodyPr>
          <a:lstStyle/>
          <a:p>
            <a:pPr lvl="0"/>
            <a:r>
              <a:rPr lang="en-US"/>
              <a:t>6. Choose a single PDF. If there are multiple PDFs, complete the survey once for each PDF. </a:t>
            </a:r>
          </a:p>
          <a:p>
            <a:pPr lvl="0"/>
            <a:r>
              <a:rPr lang="en-US"/>
              <a:t>7. Submit. </a:t>
            </a:r>
          </a:p>
          <a:p>
            <a:pPr lvl="1"/>
            <a:r>
              <a:rPr lang="en-US"/>
              <a:t>Once submitted, a message will appear indicating successful submission of responses. You will be taken to the login page for Kite Collector and you will close the app.  </a:t>
            </a:r>
          </a:p>
          <a:p>
            <a:endParaRPr lang="en-US"/>
          </a:p>
        </p:txBody>
      </p:sp>
      <p:pic>
        <p:nvPicPr>
          <p:cNvPr id="2" name="Picture 1" descr="A screenshot of a computer&#10;&#10;Description automatically generated">
            <a:extLst>
              <a:ext uri="{FF2B5EF4-FFF2-40B4-BE49-F238E27FC236}">
                <a16:creationId xmlns:a16="http://schemas.microsoft.com/office/drawing/2014/main" id="{CEB994E0-C731-2664-A9AC-B3AF2FEB28D8}"/>
              </a:ext>
            </a:extLst>
          </p:cNvPr>
          <p:cNvPicPr>
            <a:picLocks noChangeAspect="1"/>
          </p:cNvPicPr>
          <p:nvPr/>
        </p:nvPicPr>
        <p:blipFill>
          <a:blip r:embed="rId3"/>
          <a:stretch>
            <a:fillRect/>
          </a:stretch>
        </p:blipFill>
        <p:spPr>
          <a:xfrm>
            <a:off x="6604819" y="2708355"/>
            <a:ext cx="2927554" cy="2018935"/>
          </a:xfrm>
          <a:prstGeom prst="rect">
            <a:avLst/>
          </a:prstGeom>
          <a:ln>
            <a:solidFill>
              <a:schemeClr val="tx1"/>
            </a:solidFill>
          </a:ln>
        </p:spPr>
      </p:pic>
      <p:pic>
        <p:nvPicPr>
          <p:cNvPr id="12" name="Picture 11" descr="A screenshot of a computer screen&#10;&#10;Description automatically generated">
            <a:extLst>
              <a:ext uri="{FF2B5EF4-FFF2-40B4-BE49-F238E27FC236}">
                <a16:creationId xmlns:a16="http://schemas.microsoft.com/office/drawing/2014/main" id="{B6F8E308-5586-DDFC-D015-C563C5966999}"/>
              </a:ext>
            </a:extLst>
          </p:cNvPr>
          <p:cNvPicPr>
            <a:picLocks noChangeAspect="1"/>
          </p:cNvPicPr>
          <p:nvPr/>
        </p:nvPicPr>
        <p:blipFill>
          <a:blip r:embed="rId4"/>
          <a:stretch>
            <a:fillRect/>
          </a:stretch>
        </p:blipFill>
        <p:spPr>
          <a:xfrm>
            <a:off x="3311013" y="2712380"/>
            <a:ext cx="2976716" cy="2035466"/>
          </a:xfrm>
          <a:prstGeom prst="rect">
            <a:avLst/>
          </a:prstGeom>
          <a:ln>
            <a:solidFill>
              <a:schemeClr val="tx1"/>
            </a:solidFill>
          </a:ln>
        </p:spPr>
      </p:pic>
    </p:spTree>
    <p:extLst>
      <p:ext uri="{BB962C8B-B14F-4D97-AF65-F5344CB8AC3E}">
        <p14:creationId xmlns:p14="http://schemas.microsoft.com/office/powerpoint/2010/main" val="1686256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04716" y="1630218"/>
            <a:ext cx="4196687" cy="1470098"/>
          </a:xfrm>
        </p:spPr>
        <p:txBody>
          <a:bodyPr/>
          <a:lstStyle/>
          <a:p>
            <a:pPr lvl="1">
              <a:spcAft>
                <a:spcPts val="1200"/>
              </a:spcAft>
            </a:pPr>
            <a:r>
              <a:rPr lang="en-US">
                <a:latin typeface="Open Sans Semibold" panose="020B0706030804020204" pitchFamily="34" charset="0"/>
                <a:ea typeface="Open Sans Semibold" panose="020B0706030804020204" pitchFamily="34" charset="0"/>
                <a:cs typeface="Open Sans Semibold" panose="020B0706030804020204" pitchFamily="34" charset="0"/>
              </a:rPr>
              <a:t>Kite Service Desk</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sz="800">
                <a:latin typeface="Open Sans Semibold" panose="020B0706030804020204" pitchFamily="34" charset="0"/>
                <a:ea typeface="Open Sans Semibold" panose="020B0706030804020204" pitchFamily="34" charset="0"/>
                <a:cs typeface="Open Sans Semibold" panose="020B0706030804020204" pitchFamily="34" charset="0"/>
              </a:rPr>
              <a:t> </a:t>
            </a:r>
            <a:br>
              <a:rPr lang="en-US"/>
            </a:br>
            <a:r>
              <a:rPr lang="en-US"/>
              <a:t>	(855) 277-9752</a:t>
            </a:r>
            <a:br>
              <a:rPr lang="en-US"/>
            </a:br>
            <a:r>
              <a:rPr lang="en-US"/>
              <a:t>	</a:t>
            </a:r>
            <a:r>
              <a:rPr lang="en-US">
                <a:hlinkClick r:id="rId3"/>
              </a:rPr>
              <a:t>kap-support@ku.edu</a:t>
            </a:r>
            <a:endParaRPr lang="en-US"/>
          </a:p>
        </p:txBody>
      </p:sp>
      <p:sp>
        <p:nvSpPr>
          <p:cNvPr id="2" name="Title 1">
            <a:extLst>
              <a:ext uri="{FF2B5EF4-FFF2-40B4-BE49-F238E27FC236}">
                <a16:creationId xmlns:a16="http://schemas.microsoft.com/office/drawing/2014/main" id="{6B1345A7-97EE-453A-196E-188441EE0BDE}"/>
              </a:ext>
            </a:extLst>
          </p:cNvPr>
          <p:cNvSpPr>
            <a:spLocks noGrp="1"/>
          </p:cNvSpPr>
          <p:nvPr>
            <p:ph type="title"/>
          </p:nvPr>
        </p:nvSpPr>
        <p:spPr>
          <a:xfrm>
            <a:off x="838199" y="366780"/>
            <a:ext cx="6255327" cy="885979"/>
          </a:xfrm>
        </p:spPr>
        <p:txBody>
          <a:bodyPr anchor="ctr">
            <a:normAutofit/>
          </a:bodyPr>
          <a:lstStyle/>
          <a:p>
            <a:r>
              <a:rPr lang="en-US"/>
              <a:t>Contact Information</a:t>
            </a:r>
          </a:p>
        </p:txBody>
      </p:sp>
      <p:pic>
        <p:nvPicPr>
          <p:cNvPr id="10" name="Graphic 9">
            <a:extLst>
              <a:ext uri="{FF2B5EF4-FFF2-40B4-BE49-F238E27FC236}">
                <a16:creationId xmlns:a16="http://schemas.microsoft.com/office/drawing/2014/main" id="{EA3DF133-D5AD-8E0A-495D-BC39AE0DB0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237776"/>
            <a:ext cx="246798" cy="246798"/>
          </a:xfrm>
          <a:prstGeom prst="rect">
            <a:avLst/>
          </a:prstGeom>
        </p:spPr>
      </p:pic>
      <p:pic>
        <p:nvPicPr>
          <p:cNvPr id="12" name="Graphic 11">
            <a:extLst>
              <a:ext uri="{FF2B5EF4-FFF2-40B4-BE49-F238E27FC236}">
                <a16:creationId xmlns:a16="http://schemas.microsoft.com/office/drawing/2014/main" id="{58B23581-0934-E079-4AF3-48D38E2F60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198" y="2603689"/>
            <a:ext cx="246799" cy="246799"/>
          </a:xfrm>
          <a:prstGeom prst="rect">
            <a:avLst/>
          </a:prstGeom>
        </p:spPr>
      </p:pic>
      <p:grpSp>
        <p:nvGrpSpPr>
          <p:cNvPr id="22" name="Group 21">
            <a:extLst>
              <a:ext uri="{FF2B5EF4-FFF2-40B4-BE49-F238E27FC236}">
                <a16:creationId xmlns:a16="http://schemas.microsoft.com/office/drawing/2014/main" id="{5E601FD8-CA4E-9077-1B0F-E29D6F4F8F6A}"/>
              </a:ext>
            </a:extLst>
          </p:cNvPr>
          <p:cNvGrpSpPr/>
          <p:nvPr/>
        </p:nvGrpSpPr>
        <p:grpSpPr>
          <a:xfrm>
            <a:off x="4397077" y="3731802"/>
            <a:ext cx="4223901" cy="2247430"/>
            <a:chOff x="218322" y="3305645"/>
            <a:chExt cx="4196687" cy="2247430"/>
          </a:xfrm>
        </p:grpSpPr>
        <p:sp>
          <p:nvSpPr>
            <p:cNvPr id="16" name="Content Placeholder 2">
              <a:extLst>
                <a:ext uri="{FF2B5EF4-FFF2-40B4-BE49-F238E27FC236}">
                  <a16:creationId xmlns:a16="http://schemas.microsoft.com/office/drawing/2014/main" id="{345B5522-35E0-DDD1-A2DF-52F47460E2A5}"/>
                </a:ext>
              </a:extLst>
            </p:cNvPr>
            <p:cNvSpPr txBox="1">
              <a:spLocks/>
            </p:cNvSpPr>
            <p:nvPr/>
          </p:nvSpPr>
          <p:spPr>
            <a:xfrm>
              <a:off x="218322" y="3305645"/>
              <a:ext cx="4196687" cy="224743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US">
                  <a:latin typeface="Open Sans Semibold"/>
                  <a:ea typeface="Open Sans Semibold"/>
                  <a:cs typeface="Open Sans Semibold"/>
                </a:rPr>
                <a:t>KELPA</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sz="800">
                  <a:latin typeface="Open Sans Semibold"/>
                  <a:ea typeface="Open Sans Semibold"/>
                  <a:cs typeface="Open Sans Semibold"/>
                </a:rPr>
                <a:t> </a:t>
              </a:r>
              <a:br>
                <a:rPr lang="en-US"/>
              </a:br>
              <a:r>
                <a:rPr lang="en-US">
                  <a:latin typeface="Open Sans Light"/>
                  <a:ea typeface="Open Sans Light"/>
                  <a:cs typeface="Open Sans Light"/>
                </a:rPr>
                <a:t>	Twyla Sprouse</a:t>
              </a:r>
              <a:br>
                <a:rPr lang="en-US"/>
              </a:br>
              <a:r>
                <a:rPr lang="en-US">
                  <a:latin typeface="Open Sans Light"/>
                  <a:ea typeface="Open Sans Light"/>
                  <a:cs typeface="Open Sans Light"/>
                </a:rPr>
                <a:t>	(785) 296-5674</a:t>
              </a:r>
              <a:br>
                <a:rPr lang="en-US"/>
              </a:br>
              <a:r>
                <a:rPr lang="en-US">
                  <a:latin typeface="Open Sans Light"/>
                  <a:ea typeface="Open Sans Light"/>
                  <a:cs typeface="Open Sans Light"/>
                </a:rPr>
                <a:t>	</a:t>
              </a:r>
              <a:r>
                <a:rPr lang="en-US" u="sng">
                  <a:solidFill>
                    <a:srgbClr val="005487"/>
                  </a:solidFill>
                  <a:latin typeface="Open Sans Light"/>
                  <a:ea typeface="Open Sans Light"/>
                  <a:cs typeface="Open Sans Light"/>
                </a:rPr>
                <a:t>tsprouse@ksde.org</a:t>
              </a:r>
            </a:p>
          </p:txBody>
        </p:sp>
        <p:pic>
          <p:nvPicPr>
            <p:cNvPr id="17" name="Graphic 16">
              <a:extLst>
                <a:ext uri="{FF2B5EF4-FFF2-40B4-BE49-F238E27FC236}">
                  <a16:creationId xmlns:a16="http://schemas.microsoft.com/office/drawing/2014/main" id="{1ABFEFE6-F157-8A63-BB13-533530E2BD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346" y="4276126"/>
              <a:ext cx="246798" cy="246798"/>
            </a:xfrm>
            <a:prstGeom prst="rect">
              <a:avLst/>
            </a:prstGeom>
          </p:spPr>
        </p:pic>
        <p:pic>
          <p:nvPicPr>
            <p:cNvPr id="18" name="Graphic 17">
              <a:extLst>
                <a:ext uri="{FF2B5EF4-FFF2-40B4-BE49-F238E27FC236}">
                  <a16:creationId xmlns:a16="http://schemas.microsoft.com/office/drawing/2014/main" id="{BAFCD230-246E-F73B-DBF5-7CBCED732D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7344" y="4642039"/>
              <a:ext cx="246799" cy="246799"/>
            </a:xfrm>
            <a:prstGeom prst="rect">
              <a:avLst/>
            </a:prstGeom>
          </p:spPr>
        </p:pic>
      </p:grpSp>
      <p:grpSp>
        <p:nvGrpSpPr>
          <p:cNvPr id="24" name="Group 23">
            <a:extLst>
              <a:ext uri="{FF2B5EF4-FFF2-40B4-BE49-F238E27FC236}">
                <a16:creationId xmlns:a16="http://schemas.microsoft.com/office/drawing/2014/main" id="{718CE715-C5D5-1849-AA70-2E03FCF22E7B}"/>
              </a:ext>
            </a:extLst>
          </p:cNvPr>
          <p:cNvGrpSpPr/>
          <p:nvPr/>
        </p:nvGrpSpPr>
        <p:grpSpPr>
          <a:xfrm>
            <a:off x="204713" y="3735894"/>
            <a:ext cx="4196687" cy="2247430"/>
            <a:chOff x="204715" y="3305645"/>
            <a:chExt cx="4196687" cy="2247430"/>
          </a:xfrm>
        </p:grpSpPr>
        <p:sp>
          <p:nvSpPr>
            <p:cNvPr id="25" name="Content Placeholder 2">
              <a:extLst>
                <a:ext uri="{FF2B5EF4-FFF2-40B4-BE49-F238E27FC236}">
                  <a16:creationId xmlns:a16="http://schemas.microsoft.com/office/drawing/2014/main" id="{992A2B18-7CF9-FA2B-45A7-8D01F279DBB9}"/>
                </a:ext>
              </a:extLst>
            </p:cNvPr>
            <p:cNvSpPr txBox="1">
              <a:spLocks/>
            </p:cNvSpPr>
            <p:nvPr/>
          </p:nvSpPr>
          <p:spPr>
            <a:xfrm>
              <a:off x="204715" y="3305645"/>
              <a:ext cx="4196687" cy="22474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US">
                  <a:latin typeface="Open Sans Semibold" panose="020B0706030804020204" pitchFamily="34" charset="0"/>
                  <a:ea typeface="Open Sans Semibold" panose="020B0706030804020204" pitchFamily="34" charset="0"/>
                  <a:cs typeface="Open Sans Semibold" panose="020B0706030804020204" pitchFamily="34" charset="0"/>
                </a:rPr>
                <a:t>KAP Assessments</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sz="800">
                  <a:latin typeface="Open Sans Semibold" panose="020B0706030804020204" pitchFamily="34" charset="0"/>
                  <a:ea typeface="Open Sans Semibold" panose="020B0706030804020204" pitchFamily="34" charset="0"/>
                  <a:cs typeface="Open Sans Semibold" panose="020B0706030804020204" pitchFamily="34" charset="0"/>
                </a:rPr>
                <a:t> </a:t>
              </a:r>
              <a:br>
                <a:rPr lang="en-US"/>
              </a:br>
              <a:r>
                <a:rPr lang="en-US"/>
                <a:t>	Julie Ewing</a:t>
              </a:r>
              <a:br>
                <a:rPr lang="en-US"/>
              </a:br>
              <a:r>
                <a:rPr lang="en-US"/>
                <a:t>	(785) 296-2325</a:t>
              </a:r>
              <a:br>
                <a:rPr lang="en-US"/>
              </a:br>
              <a:r>
                <a:rPr lang="en-US"/>
                <a:t>	</a:t>
              </a:r>
              <a:r>
                <a:rPr lang="en-US">
                  <a:hlinkClick r:id="rId8"/>
                </a:rPr>
                <a:t>jewing@ksde.org</a:t>
              </a:r>
              <a:endParaRPr lang="en-US"/>
            </a:p>
          </p:txBody>
        </p:sp>
        <p:pic>
          <p:nvPicPr>
            <p:cNvPr id="26" name="Graphic 25">
              <a:extLst>
                <a:ext uri="{FF2B5EF4-FFF2-40B4-BE49-F238E27FC236}">
                  <a16:creationId xmlns:a16="http://schemas.microsoft.com/office/drawing/2014/main" id="{0AEFB8B4-B3AA-4FE8-9493-D30691110E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346" y="4276126"/>
              <a:ext cx="246798" cy="246798"/>
            </a:xfrm>
            <a:prstGeom prst="rect">
              <a:avLst/>
            </a:prstGeom>
          </p:spPr>
        </p:pic>
        <p:pic>
          <p:nvPicPr>
            <p:cNvPr id="27" name="Graphic 26">
              <a:extLst>
                <a:ext uri="{FF2B5EF4-FFF2-40B4-BE49-F238E27FC236}">
                  <a16:creationId xmlns:a16="http://schemas.microsoft.com/office/drawing/2014/main" id="{718BCD77-96C2-4495-FD8B-78700751E0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7344" y="4642039"/>
              <a:ext cx="246799" cy="246799"/>
            </a:xfrm>
            <a:prstGeom prst="rect">
              <a:avLst/>
            </a:prstGeom>
          </p:spPr>
        </p:pic>
      </p:gr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0" y="236537"/>
            <a:ext cx="8761413" cy="1478355"/>
          </a:xfrm>
        </p:spPr>
        <p:txBody>
          <a:bodyPr>
            <a:normAutofit/>
          </a:bodyPr>
          <a:lstStyle/>
          <a:p>
            <a:r>
              <a:rPr lang="en-US"/>
              <a:t>KELPA Materials and Resources</a:t>
            </a:r>
          </a:p>
        </p:txBody>
      </p:sp>
      <p:sp>
        <p:nvSpPr>
          <p:cNvPr id="4" name="Content Placeholder 3"/>
          <p:cNvSpPr>
            <a:spLocks noGrp="1"/>
          </p:cNvSpPr>
          <p:nvPr>
            <p:ph sz="half" idx="1"/>
          </p:nvPr>
        </p:nvSpPr>
        <p:spPr>
          <a:xfrm>
            <a:off x="524089" y="1799303"/>
            <a:ext cx="4296485" cy="4227871"/>
          </a:xfrm>
        </p:spPr>
        <p:txBody>
          <a:bodyPr vert="horz" lIns="91440" tIns="45720" rIns="91440" bIns="45720" rtlCol="0" anchor="t">
            <a:normAutofit fontScale="92500" lnSpcReduction="20000"/>
          </a:bodyPr>
          <a:lstStyle/>
          <a:p>
            <a:pPr marL="0" indent="0">
              <a:buNone/>
            </a:pPr>
            <a:r>
              <a:rPr lang="en-US" b="1"/>
              <a:t>Location: </a:t>
            </a:r>
            <a:r>
              <a:rPr lang="en-US" b="1">
                <a:hlinkClick r:id="rId3"/>
              </a:rPr>
              <a:t>KAP Website</a:t>
            </a:r>
            <a:endParaRPr lang="en-US" b="1"/>
          </a:p>
          <a:p>
            <a:r>
              <a:rPr lang="en-US"/>
              <a:t>KELPA Examiner’s Manual</a:t>
            </a:r>
          </a:p>
          <a:p>
            <a:r>
              <a:rPr lang="en-US"/>
              <a:t>KELPA Scoring Manual</a:t>
            </a:r>
          </a:p>
          <a:p>
            <a:r>
              <a:rPr lang="en-US"/>
              <a:t>Kite Student Portal Manual for Test Administrators</a:t>
            </a:r>
          </a:p>
          <a:p>
            <a:r>
              <a:rPr lang="en-US">
                <a:ea typeface="+mn-lt"/>
                <a:cs typeface="+mn-lt"/>
              </a:rPr>
              <a:t>Practice Test Guide for Educators</a:t>
            </a:r>
          </a:p>
          <a:p>
            <a:r>
              <a:rPr lang="en-US"/>
              <a:t>KELPA Test Training PowerPoint</a:t>
            </a:r>
          </a:p>
          <a:p>
            <a:pPr marL="0" indent="0">
              <a:buNone/>
            </a:pPr>
            <a:endParaRPr lang="en-US"/>
          </a:p>
          <a:p>
            <a:endParaRPr lang="en-US"/>
          </a:p>
        </p:txBody>
      </p:sp>
      <p:sp>
        <p:nvSpPr>
          <p:cNvPr id="5" name="Content Placeholder 4"/>
          <p:cNvSpPr>
            <a:spLocks noGrp="1"/>
          </p:cNvSpPr>
          <p:nvPr>
            <p:ph sz="half" idx="2"/>
          </p:nvPr>
        </p:nvSpPr>
        <p:spPr>
          <a:xfrm>
            <a:off x="5172892" y="1714892"/>
            <a:ext cx="6676571" cy="4906571"/>
          </a:xfrm>
        </p:spPr>
        <p:txBody>
          <a:bodyPr vert="horz" lIns="91440" tIns="45720" rIns="91440" bIns="45720" rtlCol="0" anchor="t">
            <a:normAutofit fontScale="92500"/>
          </a:bodyPr>
          <a:lstStyle/>
          <a:p>
            <a:pPr marL="0" indent="0">
              <a:buNone/>
            </a:pPr>
            <a:r>
              <a:rPr lang="en-US" b="1">
                <a:latin typeface="Open Sans Light"/>
                <a:ea typeface="Open Sans Light"/>
                <a:cs typeface="Open Sans Light"/>
              </a:rPr>
              <a:t>Location: </a:t>
            </a:r>
            <a:r>
              <a:rPr lang="en-US" b="1" u="sng">
                <a:solidFill>
                  <a:schemeClr val="accent3">
                    <a:lumMod val="75000"/>
                  </a:schemeClr>
                </a:solidFill>
                <a:latin typeface="Open Sans Light"/>
                <a:ea typeface="Open Sans Light"/>
                <a:cs typeface="Open Sans Light"/>
              </a:rPr>
              <a:t>Kite Educator Portal Help Tab</a:t>
            </a:r>
          </a:p>
          <a:p>
            <a:pPr marL="0" indent="0" algn="ctr">
              <a:buNone/>
            </a:pPr>
            <a:r>
              <a:rPr lang="en-US" b="1">
                <a:solidFill>
                  <a:schemeClr val="accent5"/>
                </a:solidFill>
                <a:latin typeface="Open Sans Light"/>
                <a:ea typeface="Open Sans Light"/>
                <a:cs typeface="Open Sans Light"/>
              </a:rPr>
              <a:t>THESE DOCUMENTS ARE SECURE</a:t>
            </a:r>
          </a:p>
          <a:p>
            <a:r>
              <a:rPr lang="en-US">
                <a:latin typeface="Open Sans Light"/>
                <a:ea typeface="Open Sans Light"/>
                <a:cs typeface="Open Sans Light"/>
              </a:rPr>
              <a:t>Test Administration and Scoring Directions for Writing (All grades)</a:t>
            </a:r>
          </a:p>
          <a:p>
            <a:pPr lvl="1"/>
            <a:r>
              <a:rPr lang="en-US">
                <a:latin typeface="Open Sans Light"/>
                <a:ea typeface="Open Sans Light"/>
                <a:cs typeface="Open Sans Light"/>
              </a:rPr>
              <a:t>Includes Grade K and 1 Writing Booklets</a:t>
            </a:r>
          </a:p>
          <a:p>
            <a:r>
              <a:rPr lang="en-US">
                <a:latin typeface="Open Sans Light"/>
                <a:ea typeface="Open Sans Light"/>
                <a:cs typeface="Open Sans Light"/>
              </a:rPr>
              <a:t>Test Administration and Scoring Directions for Speaking (All grades)</a:t>
            </a:r>
          </a:p>
          <a:p>
            <a:r>
              <a:rPr lang="en-US">
                <a:latin typeface="Open Sans Light"/>
                <a:ea typeface="Open Sans Light"/>
                <a:cs typeface="Open Sans Light"/>
              </a:rPr>
              <a:t>Rater Training Materials</a:t>
            </a:r>
          </a:p>
          <a:p>
            <a:pPr lvl="1"/>
            <a:r>
              <a:rPr lang="en-US" sz="1800">
                <a:latin typeface="Open Sans Light"/>
                <a:ea typeface="Open Sans Light"/>
                <a:cs typeface="Open Sans Light"/>
              </a:rPr>
              <a:t>KELPA Rater Training Materials for Writing (Grade specific)</a:t>
            </a:r>
          </a:p>
          <a:p>
            <a:pPr lvl="1"/>
            <a:r>
              <a:rPr lang="en-US" sz="1800">
                <a:latin typeface="Open Sans Light"/>
                <a:ea typeface="+mn-lt"/>
                <a:cs typeface="+mn-lt"/>
              </a:rPr>
              <a:t>KELPA Rater Training Materials for Speaking (Grade specific)</a:t>
            </a:r>
            <a:endParaRPr lang="en-US" sz="1800">
              <a:latin typeface="Open Sans Light"/>
            </a:endParaRPr>
          </a:p>
          <a:p>
            <a:pPr lvl="1"/>
            <a:endParaRPr lang="en-US"/>
          </a:p>
          <a:p>
            <a:endParaRPr lang="en-US"/>
          </a:p>
          <a:p>
            <a:endParaRPr lang="en-US"/>
          </a:p>
          <a:p>
            <a:endParaRPr lang="en-US"/>
          </a:p>
        </p:txBody>
      </p:sp>
    </p:spTree>
    <p:extLst>
      <p:ext uri="{BB962C8B-B14F-4D97-AF65-F5344CB8AC3E}">
        <p14:creationId xmlns:p14="http://schemas.microsoft.com/office/powerpoint/2010/main" val="325010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310" y="403123"/>
            <a:ext cx="8761413" cy="1042219"/>
          </a:xfrm>
        </p:spPr>
        <p:txBody>
          <a:bodyPr>
            <a:normAutofit/>
          </a:bodyPr>
          <a:lstStyle/>
          <a:p>
            <a:r>
              <a:rPr lang="en-US"/>
              <a:t>KELPA Examiner’s Manual</a:t>
            </a:r>
          </a:p>
        </p:txBody>
      </p:sp>
      <p:sp>
        <p:nvSpPr>
          <p:cNvPr id="3" name="Content Placeholder 2"/>
          <p:cNvSpPr>
            <a:spLocks noGrp="1"/>
          </p:cNvSpPr>
          <p:nvPr>
            <p:ph sz="half" idx="1"/>
          </p:nvPr>
        </p:nvSpPr>
        <p:spPr>
          <a:xfrm>
            <a:off x="595423" y="1809136"/>
            <a:ext cx="5805377" cy="4210666"/>
          </a:xfrm>
        </p:spPr>
        <p:txBody>
          <a:bodyPr vert="horz" lIns="91440" tIns="45720" rIns="91440" bIns="45720" rtlCol="0" anchor="t">
            <a:normAutofit/>
          </a:bodyPr>
          <a:lstStyle/>
          <a:p>
            <a:r>
              <a:rPr lang="en-US" sz="2400">
                <a:latin typeface="Open Sans Light"/>
                <a:ea typeface="Open Sans Light"/>
                <a:cs typeface="Open Sans Light"/>
              </a:rPr>
              <a:t>Download from the KAP website: </a:t>
            </a:r>
            <a:r>
              <a:rPr lang="en-US" sz="2400">
                <a:latin typeface="Open Sans Light"/>
                <a:ea typeface="Open Sans Light"/>
                <a:cs typeface="Open Sans Light"/>
                <a:hlinkClick r:id="rId3"/>
              </a:rPr>
              <a:t>www.ksassessments.org</a:t>
            </a:r>
            <a:r>
              <a:rPr lang="en-US" sz="2400">
                <a:latin typeface="Open Sans Light"/>
                <a:ea typeface="Open Sans Light"/>
                <a:cs typeface="Open Sans Light"/>
              </a:rPr>
              <a:t> </a:t>
            </a:r>
            <a:endParaRPr lang="en-US" sz="2400"/>
          </a:p>
          <a:p>
            <a:r>
              <a:rPr lang="en-US" sz="2400">
                <a:latin typeface="Open Sans Light"/>
                <a:ea typeface="Open Sans Light"/>
                <a:cs typeface="Open Sans Light"/>
              </a:rPr>
              <a:t>Educators &amp; Test Administrators</a:t>
            </a:r>
            <a:endParaRPr lang="en-US" sz="2400"/>
          </a:p>
          <a:p>
            <a:pPr lvl="1"/>
            <a:r>
              <a:rPr lang="en-US">
                <a:latin typeface="Open Sans Light"/>
                <a:ea typeface="Open Sans Light"/>
                <a:cs typeface="Open Sans Light"/>
              </a:rPr>
              <a:t>Test Administration</a:t>
            </a:r>
            <a:endParaRPr lang="en-US"/>
          </a:p>
          <a:p>
            <a:pPr lvl="2"/>
            <a:r>
              <a:rPr lang="en-US" sz="2400">
                <a:latin typeface="Open Sans Light"/>
                <a:ea typeface="Open Sans Light"/>
                <a:cs typeface="Open Sans Light"/>
              </a:rPr>
              <a:t>Manuals &amp; Guides</a:t>
            </a:r>
            <a:endParaRPr lang="en-US" sz="2400"/>
          </a:p>
          <a:p>
            <a:pPr lvl="3"/>
            <a:r>
              <a:rPr lang="en-US" sz="2400" b="1">
                <a:latin typeface="Open Sans Light"/>
                <a:ea typeface="Open Sans Light"/>
                <a:cs typeface="Open Sans Light"/>
                <a:hlinkClick r:id="rId4"/>
              </a:rPr>
              <a:t>KELPA Examiner’s Manual</a:t>
            </a:r>
          </a:p>
        </p:txBody>
      </p:sp>
      <p:pic>
        <p:nvPicPr>
          <p:cNvPr id="5" name="Picture 4">
            <a:extLst>
              <a:ext uri="{FF2B5EF4-FFF2-40B4-BE49-F238E27FC236}">
                <a16:creationId xmlns:a16="http://schemas.microsoft.com/office/drawing/2014/main" id="{42C01721-2ACD-4743-B556-4B2EB9EC41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47966" y="1680630"/>
            <a:ext cx="3560350" cy="4607512"/>
          </a:xfrm>
          <a:prstGeom prst="rect">
            <a:avLst/>
          </a:prstGeom>
          <a:ln>
            <a:noFill/>
          </a:ln>
          <a:effectLst>
            <a:outerShdw blurRad="190500" algn="tl" rotWithShape="0">
              <a:srgbClr val="000000">
                <a:alpha val="70000"/>
              </a:srgbClr>
            </a:outerShdw>
          </a:effectLst>
        </p:spPr>
      </p:pic>
      <p:sp>
        <p:nvSpPr>
          <p:cNvPr id="4" name="TextBox 3"/>
          <p:cNvSpPr txBox="1"/>
          <p:nvPr/>
        </p:nvSpPr>
        <p:spPr>
          <a:xfrm rot="20666597">
            <a:off x="9335942" y="1972638"/>
            <a:ext cx="2303721" cy="923330"/>
          </a:xfrm>
          <a:prstGeom prst="rect">
            <a:avLst/>
          </a:prstGeom>
          <a:solidFill>
            <a:srgbClr val="FFFF99"/>
          </a:solidFill>
          <a:ln w="28575">
            <a:solidFill>
              <a:schemeClr val="tx1"/>
            </a:solidFill>
          </a:ln>
        </p:spPr>
        <p:txBody>
          <a:bodyPr wrap="square" rtlCol="0">
            <a:spAutoFit/>
          </a:bodyPr>
          <a:lstStyle/>
          <a:p>
            <a:pPr algn="ctr"/>
            <a:r>
              <a:rPr lang="en-US"/>
              <a:t>This document is NOT considered a secure document. </a:t>
            </a:r>
          </a:p>
        </p:txBody>
      </p:sp>
    </p:spTree>
    <p:extLst>
      <p:ext uri="{BB962C8B-B14F-4D97-AF65-F5344CB8AC3E}">
        <p14:creationId xmlns:p14="http://schemas.microsoft.com/office/powerpoint/2010/main" val="261216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6" y="619432"/>
            <a:ext cx="10346906" cy="1288026"/>
          </a:xfrm>
        </p:spPr>
        <p:txBody>
          <a:bodyPr>
            <a:normAutofit fontScale="90000"/>
          </a:bodyPr>
          <a:lstStyle/>
          <a:p>
            <a:pPr algn="ctr"/>
            <a:r>
              <a:rPr lang="en-US"/>
              <a:t>Monitored and Transitional </a:t>
            </a:r>
            <a:br>
              <a:rPr lang="en-US"/>
            </a:br>
            <a:r>
              <a:rPr lang="en-US"/>
              <a:t>ESOL students</a:t>
            </a:r>
          </a:p>
        </p:txBody>
      </p:sp>
      <p:sp>
        <p:nvSpPr>
          <p:cNvPr id="3" name="Content Placeholder 2"/>
          <p:cNvSpPr>
            <a:spLocks noGrp="1"/>
          </p:cNvSpPr>
          <p:nvPr>
            <p:ph idx="1"/>
          </p:nvPr>
        </p:nvSpPr>
        <p:spPr>
          <a:xfrm>
            <a:off x="635726" y="2172929"/>
            <a:ext cx="11007633" cy="3899310"/>
          </a:xfrm>
        </p:spPr>
        <p:txBody>
          <a:bodyPr vert="horz" lIns="91440" tIns="45720" rIns="91440" bIns="45720" rtlCol="0" anchor="t">
            <a:normAutofit/>
          </a:bodyPr>
          <a:lstStyle/>
          <a:p>
            <a:r>
              <a:rPr lang="en-US" sz="2800"/>
              <a:t>Students on monitored and transitional status </a:t>
            </a:r>
            <a:r>
              <a:rPr lang="en-US" sz="2800" b="1"/>
              <a:t>do not </a:t>
            </a:r>
            <a:r>
              <a:rPr lang="en-US" sz="2800"/>
              <a:t>take the KELPA. </a:t>
            </a:r>
          </a:p>
          <a:p>
            <a:pPr marL="0" lvl="0" indent="0">
              <a:buNone/>
            </a:pPr>
            <a:endParaRPr lang="en-US" sz="2800"/>
          </a:p>
          <a:p>
            <a:r>
              <a:rPr lang="en-US" sz="2800"/>
              <a:t>If you have trouble uploading test records to KIDS for monitored and transitional status students, it is because KSDE does not allow those students to be signed up for the KELPA assessment.</a:t>
            </a:r>
          </a:p>
          <a:p>
            <a:endParaRPr lang="en-US"/>
          </a:p>
        </p:txBody>
      </p:sp>
    </p:spTree>
    <p:extLst>
      <p:ext uri="{BB962C8B-B14F-4D97-AF65-F5344CB8AC3E}">
        <p14:creationId xmlns:p14="http://schemas.microsoft.com/office/powerpoint/2010/main" val="152483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27" y="654691"/>
            <a:ext cx="9426159" cy="1032341"/>
          </a:xfrm>
        </p:spPr>
        <p:txBody>
          <a:bodyPr>
            <a:normAutofit fontScale="90000"/>
          </a:bodyPr>
          <a:lstStyle/>
          <a:p>
            <a:r>
              <a:rPr lang="en-US"/>
              <a:t>KELPA Domain-Assessments and Item Count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5583238"/>
              </p:ext>
            </p:extLst>
          </p:nvPr>
        </p:nvGraphicFramePr>
        <p:xfrm>
          <a:off x="536222" y="1858297"/>
          <a:ext cx="10753062" cy="3755920"/>
        </p:xfrm>
        <a:graphic>
          <a:graphicData uri="http://schemas.openxmlformats.org/drawingml/2006/table">
            <a:tbl>
              <a:tblPr firstRow="1" bandRow="1">
                <a:tableStyleId>{69CF1AB2-1976-4502-BF36-3FF5EA218861}</a:tableStyleId>
              </a:tblPr>
              <a:tblGrid>
                <a:gridCol w="1792177">
                  <a:extLst>
                    <a:ext uri="{9D8B030D-6E8A-4147-A177-3AD203B41FA5}">
                      <a16:colId xmlns:a16="http://schemas.microsoft.com/office/drawing/2014/main" val="2056137043"/>
                    </a:ext>
                  </a:extLst>
                </a:gridCol>
                <a:gridCol w="1792177">
                  <a:extLst>
                    <a:ext uri="{9D8B030D-6E8A-4147-A177-3AD203B41FA5}">
                      <a16:colId xmlns:a16="http://schemas.microsoft.com/office/drawing/2014/main" val="2776451215"/>
                    </a:ext>
                  </a:extLst>
                </a:gridCol>
                <a:gridCol w="1792177">
                  <a:extLst>
                    <a:ext uri="{9D8B030D-6E8A-4147-A177-3AD203B41FA5}">
                      <a16:colId xmlns:a16="http://schemas.microsoft.com/office/drawing/2014/main" val="44041120"/>
                    </a:ext>
                  </a:extLst>
                </a:gridCol>
                <a:gridCol w="1792177">
                  <a:extLst>
                    <a:ext uri="{9D8B030D-6E8A-4147-A177-3AD203B41FA5}">
                      <a16:colId xmlns:a16="http://schemas.microsoft.com/office/drawing/2014/main" val="1612664645"/>
                    </a:ext>
                  </a:extLst>
                </a:gridCol>
                <a:gridCol w="1792177">
                  <a:extLst>
                    <a:ext uri="{9D8B030D-6E8A-4147-A177-3AD203B41FA5}">
                      <a16:colId xmlns:a16="http://schemas.microsoft.com/office/drawing/2014/main" val="3083830725"/>
                    </a:ext>
                  </a:extLst>
                </a:gridCol>
                <a:gridCol w="1792177">
                  <a:extLst>
                    <a:ext uri="{9D8B030D-6E8A-4147-A177-3AD203B41FA5}">
                      <a16:colId xmlns:a16="http://schemas.microsoft.com/office/drawing/2014/main" val="2312556463"/>
                    </a:ext>
                  </a:extLst>
                </a:gridCol>
              </a:tblGrid>
              <a:tr h="788753">
                <a:tc>
                  <a:txBody>
                    <a:bodyPr/>
                    <a:lstStyle/>
                    <a:p>
                      <a:pPr algn="ctr"/>
                      <a:endParaRPr lang="en-US" sz="2200"/>
                    </a:p>
                  </a:txBody>
                  <a:tcPr anchor="ctr"/>
                </a:tc>
                <a:tc gridSpan="3">
                  <a:txBody>
                    <a:bodyPr/>
                    <a:lstStyle/>
                    <a:p>
                      <a:pPr algn="ctr"/>
                      <a:r>
                        <a:rPr lang="en-US" sz="2200"/>
                        <a:t>Number of Items </a:t>
                      </a:r>
                    </a:p>
                    <a:p>
                      <a:pPr algn="ctr"/>
                      <a:r>
                        <a:rPr lang="en-US" sz="2200"/>
                        <a:t>Computer Scored</a:t>
                      </a:r>
                      <a:endParaRPr lang="en-US" sz="2200" b="1"/>
                    </a:p>
                  </a:txBody>
                  <a:tcPr anchor="ctr"/>
                </a:tc>
                <a:tc hMerge="1">
                  <a:txBody>
                    <a:bodyPr/>
                    <a:lstStyle/>
                    <a:p>
                      <a:endParaRPr lang="en-US"/>
                    </a:p>
                  </a:txBody>
                  <a:tcPr/>
                </a:tc>
                <a:tc hMerge="1">
                  <a:txBody>
                    <a:bodyPr/>
                    <a:lstStyle/>
                    <a:p>
                      <a:endParaRPr lang="en-US"/>
                    </a:p>
                  </a:txBody>
                  <a:tcPr/>
                </a:tc>
                <a:tc gridSpan="2">
                  <a:txBody>
                    <a:bodyPr/>
                    <a:lstStyle/>
                    <a:p>
                      <a:pPr algn="ctr"/>
                      <a:r>
                        <a:rPr lang="en-US" sz="2200"/>
                        <a:t>Number of Items Educator Scored</a:t>
                      </a:r>
                      <a:endParaRPr lang="en-US" sz="2200" b="1"/>
                    </a:p>
                  </a:txBody>
                  <a:tcPr anchor="ctr"/>
                </a:tc>
                <a:tc hMerge="1">
                  <a:txBody>
                    <a:bodyPr/>
                    <a:lstStyle/>
                    <a:p>
                      <a:endParaRPr lang="en-US"/>
                    </a:p>
                  </a:txBody>
                  <a:tcPr/>
                </a:tc>
                <a:extLst>
                  <a:ext uri="{0D108BD9-81ED-4DB2-BD59-A6C34878D82A}">
                    <a16:rowId xmlns:a16="http://schemas.microsoft.com/office/drawing/2014/main" val="3337974272"/>
                  </a:ext>
                </a:extLst>
              </a:tr>
              <a:tr h="788753">
                <a:tc>
                  <a:txBody>
                    <a:bodyPr/>
                    <a:lstStyle/>
                    <a:p>
                      <a:pPr algn="ctr"/>
                      <a:r>
                        <a:rPr lang="en-US" sz="2200"/>
                        <a:t>Grade Band</a:t>
                      </a:r>
                    </a:p>
                  </a:txBody>
                  <a:tcPr anchor="ctr"/>
                </a:tc>
                <a:tc>
                  <a:txBody>
                    <a:bodyPr/>
                    <a:lstStyle/>
                    <a:p>
                      <a:pPr algn="ctr"/>
                      <a:r>
                        <a:rPr lang="en-US" sz="2200"/>
                        <a:t>Listening</a:t>
                      </a:r>
                    </a:p>
                  </a:txBody>
                  <a:tcPr anchor="ctr"/>
                </a:tc>
                <a:tc>
                  <a:txBody>
                    <a:bodyPr/>
                    <a:lstStyle/>
                    <a:p>
                      <a:pPr algn="ctr"/>
                      <a:r>
                        <a:rPr lang="en-US" sz="2200"/>
                        <a:t>Reading</a:t>
                      </a:r>
                    </a:p>
                  </a:txBody>
                  <a:tcPr anchor="ctr"/>
                </a:tc>
                <a:tc>
                  <a:txBody>
                    <a:bodyPr/>
                    <a:lstStyle/>
                    <a:p>
                      <a:pPr algn="ctr"/>
                      <a:r>
                        <a:rPr lang="en-US" sz="2200"/>
                        <a:t>Writing</a:t>
                      </a:r>
                    </a:p>
                  </a:txBody>
                  <a:tcPr anchor="ctr"/>
                </a:tc>
                <a:tc>
                  <a:txBody>
                    <a:bodyPr/>
                    <a:lstStyle/>
                    <a:p>
                      <a:pPr algn="ctr"/>
                      <a:r>
                        <a:rPr lang="en-US" sz="2200"/>
                        <a:t>Writing</a:t>
                      </a:r>
                    </a:p>
                  </a:txBody>
                  <a:tcPr anchor="ctr"/>
                </a:tc>
                <a:tc>
                  <a:txBody>
                    <a:bodyPr/>
                    <a:lstStyle/>
                    <a:p>
                      <a:pPr algn="ctr"/>
                      <a:r>
                        <a:rPr lang="en-US" sz="2200"/>
                        <a:t>Speaking</a:t>
                      </a:r>
                    </a:p>
                  </a:txBody>
                  <a:tcPr anchor="ctr"/>
                </a:tc>
                <a:extLst>
                  <a:ext uri="{0D108BD9-81ED-4DB2-BD59-A6C34878D82A}">
                    <a16:rowId xmlns:a16="http://schemas.microsoft.com/office/drawing/2014/main" val="424875422"/>
                  </a:ext>
                </a:extLst>
              </a:tr>
              <a:tr h="363069">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K</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19</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6*</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10</a:t>
                      </a:r>
                    </a:p>
                  </a:txBody>
                  <a:tcPr marL="0" marR="0" marT="0" marB="0" anchor="ctr"/>
                </a:tc>
                <a:extLst>
                  <a:ext uri="{0D108BD9-81ED-4DB2-BD59-A6C34878D82A}">
                    <a16:rowId xmlns:a16="http://schemas.microsoft.com/office/drawing/2014/main" val="3118784331"/>
                  </a:ext>
                </a:extLst>
              </a:tr>
              <a:tr h="363069">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1</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9*</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10</a:t>
                      </a:r>
                    </a:p>
                  </a:txBody>
                  <a:tcPr marL="0" marR="0" marT="0" marB="0" anchor="ctr"/>
                </a:tc>
                <a:extLst>
                  <a:ext uri="{0D108BD9-81ED-4DB2-BD59-A6C34878D82A}">
                    <a16:rowId xmlns:a16="http://schemas.microsoft.com/office/drawing/2014/main" val="64834588"/>
                  </a:ext>
                </a:extLst>
              </a:tr>
              <a:tr h="363069">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2—3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10</a:t>
                      </a:r>
                    </a:p>
                  </a:txBody>
                  <a:tcPr marL="0" marR="0" marT="0" marB="0" anchor="ctr"/>
                </a:tc>
                <a:extLst>
                  <a:ext uri="{0D108BD9-81ED-4DB2-BD59-A6C34878D82A}">
                    <a16:rowId xmlns:a16="http://schemas.microsoft.com/office/drawing/2014/main" val="3163216428"/>
                  </a:ext>
                </a:extLst>
              </a:tr>
              <a:tr h="363069">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4—5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22</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10</a:t>
                      </a:r>
                    </a:p>
                  </a:txBody>
                  <a:tcPr marL="0" marR="0" marT="0" marB="0" anchor="ctr"/>
                </a:tc>
                <a:extLst>
                  <a:ext uri="{0D108BD9-81ED-4DB2-BD59-A6C34878D82A}">
                    <a16:rowId xmlns:a16="http://schemas.microsoft.com/office/drawing/2014/main" val="386151455"/>
                  </a:ext>
                </a:extLst>
              </a:tr>
              <a:tr h="363069">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6—8</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21</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10</a:t>
                      </a:r>
                    </a:p>
                  </a:txBody>
                  <a:tcPr marL="0" marR="0" marT="0" marB="0" anchor="ctr"/>
                </a:tc>
                <a:extLst>
                  <a:ext uri="{0D108BD9-81ED-4DB2-BD59-A6C34878D82A}">
                    <a16:rowId xmlns:a16="http://schemas.microsoft.com/office/drawing/2014/main" val="4023335052"/>
                  </a:ext>
                </a:extLst>
              </a:tr>
              <a:tr h="363069">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     9—12</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23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panose="020B0606030504020204" pitchFamily="34" charset="0"/>
                          <a:ea typeface="Open Sans" panose="020B0606030504020204" pitchFamily="34" charset="0"/>
                          <a:cs typeface="Open Sans" panose="020B0606030504020204" pitchFamily="34" charset="0"/>
                        </a:rPr>
                        <a:t>10</a:t>
                      </a:r>
                    </a:p>
                  </a:txBody>
                  <a:tcPr marL="0" marR="0" marT="0" marB="0" anchor="ctr"/>
                </a:tc>
                <a:extLst>
                  <a:ext uri="{0D108BD9-81ED-4DB2-BD59-A6C34878D82A}">
                    <a16:rowId xmlns:a16="http://schemas.microsoft.com/office/drawing/2014/main" val="3295640864"/>
                  </a:ext>
                </a:extLst>
              </a:tr>
            </a:tbl>
          </a:graphicData>
        </a:graphic>
      </p:graphicFrame>
      <p:sp>
        <p:nvSpPr>
          <p:cNvPr id="3" name="TextBox 2"/>
          <p:cNvSpPr txBox="1"/>
          <p:nvPr/>
        </p:nvSpPr>
        <p:spPr>
          <a:xfrm>
            <a:off x="1622322" y="5958348"/>
            <a:ext cx="8640264" cy="338554"/>
          </a:xfrm>
          <a:prstGeom prst="rect">
            <a:avLst/>
          </a:prstGeom>
          <a:noFill/>
        </p:spPr>
        <p:txBody>
          <a:bodyPr wrap="square" lIns="91440" tIns="45720" rIns="91440" bIns="45720" rtlCol="0" anchor="t">
            <a:spAutoFit/>
          </a:bodyPr>
          <a:lstStyle/>
          <a:p>
            <a:r>
              <a:rPr lang="en-US" sz="1600" b="1" i="1"/>
              <a:t>* Student written response – use test booklet found in the Test Admin. and Scoring Directions</a:t>
            </a:r>
          </a:p>
        </p:txBody>
      </p:sp>
    </p:spTree>
    <p:extLst>
      <p:ext uri="{BB962C8B-B14F-4D97-AF65-F5344CB8AC3E}">
        <p14:creationId xmlns:p14="http://schemas.microsoft.com/office/powerpoint/2010/main" val="319259654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1BFE89887CE14EA17835EF39CB8043" ma:contentTypeVersion="41" ma:contentTypeDescription="Create a new document." ma:contentTypeScope="" ma:versionID="91f8206c4915243da35a90060d2919b3">
  <xsd:schema xmlns:xsd="http://www.w3.org/2001/XMLSchema" xmlns:xs="http://www.w3.org/2001/XMLSchema" xmlns:p="http://schemas.microsoft.com/office/2006/metadata/properties" xmlns:ns2="28cb6b6f-48a8-4dce-8fa5-b2c9a6367486" xmlns:ns3="bf843748-0407-4809-9894-91aebaf9671a" targetNamespace="http://schemas.microsoft.com/office/2006/metadata/properties" ma:root="true" ma:fieldsID="6efeca1088155cd17ab0b884495900c5" ns2:_="" ns3:_="">
    <xsd:import namespace="28cb6b6f-48a8-4dce-8fa5-b2c9a6367486"/>
    <xsd:import namespace="bf843748-0407-4809-9894-91aebaf9671a"/>
    <xsd:element name="properties">
      <xsd:complexType>
        <xsd:sequence>
          <xsd:element name="documentManagement">
            <xsd:complexType>
              <xsd:all>
                <xsd:element ref="ns2:Sharedon" minOccurs="0"/>
                <xsd:element ref="ns2:Meeting_x0020_Date" minOccurs="0"/>
                <xsd:element ref="ns2:Meeting" minOccurs="0"/>
                <xsd:element ref="ns2:Content" minOccurs="0"/>
                <xsd:element ref="ns2:Document_x0020_Type" minOccurs="0"/>
                <xsd:element ref="ns2:Team" minOccurs="0"/>
                <xsd:element ref="ns2:Owner" minOccurs="0"/>
                <xsd:element ref="ns2:Description" minOccurs="0"/>
                <xsd:element ref="ns2:MeetingTitle" minOccurs="0"/>
                <xsd:element ref="ns2:Meeting_x0020_Type" minOccurs="0"/>
                <xsd:element ref="ns2:Year" minOccurs="0"/>
                <xsd:element ref="ns2:Assessment_x0020_Type" minOccurs="0"/>
                <xsd:element ref="ns2:Program" minOccurs="0"/>
                <xsd:element ref="ns2:Status" minOccurs="0"/>
                <xsd:element ref="ns2:_x0070_iu6" minOccurs="0"/>
                <xsd:element ref="ns2:Assigned_x0020_Team"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TaxKeywordTaxHTField"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b6b6f-48a8-4dce-8fa5-b2c9a6367486" elementFormDefault="qualified">
    <xsd:import namespace="http://schemas.microsoft.com/office/2006/documentManagement/types"/>
    <xsd:import namespace="http://schemas.microsoft.com/office/infopath/2007/PartnerControls"/>
    <xsd:element name="Sharedon" ma:index="1" nillable="true" ma:displayName="Shared on " ma:default="[today]" ma:description="Date on which AAI staff moved resources to a shared space for KSDE use." ma:format="DateOnly" ma:indexed="true" ma:internalName="Sharedon">
      <xsd:simpleType>
        <xsd:restriction base="dms:DateTime"/>
      </xsd:simpleType>
    </xsd:element>
    <xsd:element name="Meeting_x0020_Date" ma:index="2" nillable="true" ma:displayName="Meeting Date" ma:format="DateOnly" ma:internalName="Meeting_x0020_Date">
      <xsd:simpleType>
        <xsd:restriction base="dms:DateTime"/>
      </xsd:simpleType>
    </xsd:element>
    <xsd:element name="Meeting" ma:index="3" nillable="true" ma:displayName="Meeting Date" ma:format="DateOnly" ma:internalName="Meeting">
      <xsd:simpleType>
        <xsd:restriction base="dms:DateTime"/>
      </xsd:simpleType>
    </xsd:element>
    <xsd:element name="Content" ma:index="4" nillable="true" ma:displayName="Content" ma:format="Dropdown" ma:internalName="Content">
      <xsd:simpleType>
        <xsd:union memberTypes="dms:Text">
          <xsd:simpleType>
            <xsd:restriction base="dms:Choice">
              <xsd:enumeration value="KAP"/>
              <xsd:enumeration value="KELPA"/>
              <xsd:enumeration value="DLM"/>
              <xsd:enumeration value="TAC"/>
              <xsd:enumeration value="KSDE"/>
              <xsd:enumeration value="KSDE- AAI"/>
              <xsd:enumeration value="AAI"/>
              <xsd:enumeration value="Kite"/>
            </xsd:restriction>
          </xsd:simpleType>
        </xsd:union>
      </xsd:simpleType>
    </xsd:element>
    <xsd:element name="Document_x0020_Type" ma:index="5" nillable="true" ma:displayName="Document Type" ma:format="Dropdown" ma:indexed="true" ma:internalName="Document_x0020_Type">
      <xsd:simpleType>
        <xsd:restriction base="dms:Choice">
          <xsd:enumeration value="Archive"/>
          <xsd:enumeration value="Assessment"/>
          <xsd:enumeration value="Handouts"/>
          <xsd:enumeration value="Monthly Reporting"/>
          <xsd:enumeration value="Notes"/>
          <xsd:enumeration value="Process"/>
          <xsd:enumeration value="Resources"/>
          <xsd:enumeration value="Score Reporting"/>
          <xsd:enumeration value="Status Report"/>
          <xsd:enumeration value="Summery"/>
        </xsd:restriction>
      </xsd:simpleType>
    </xsd:element>
    <xsd:element name="Team" ma:index="6" nillable="true" ma:displayName="Team" ma:format="Dropdown" ma:indexed="true" ma:internalName="Team">
      <xsd:simpleType>
        <xsd:union memberTypes="dms:Text">
          <xsd:simpleType>
            <xsd:restriction base="dms:Choice">
              <xsd:enumeration value="Test Development"/>
              <xsd:enumeration value="Learning Maps"/>
              <xsd:enumeration value="Operational Research"/>
              <xsd:enumeration value="Research &amp; Psychometrics"/>
              <xsd:enumeration value="Research Development"/>
              <xsd:enumeration value="Professional Learning"/>
              <xsd:enumeration value="Implementation"/>
              <xsd:enumeration value="Test Development"/>
            </xsd:restriction>
          </xsd:simpleType>
        </xsd:union>
      </xsd:simpleType>
    </xsd:element>
    <xsd:element name="Owner" ma:index="7" nillable="true" ma:displayName="Owner" ma:internalName="Owner">
      <xsd:complexType>
        <xsd:complexContent>
          <xsd:extension base="dms:MultiChoiceFillIn">
            <xsd:sequence>
              <xsd:element name="Value" maxOccurs="unbounded" minOccurs="0" nillable="true">
                <xsd:simpleType>
                  <xsd:union memberTypes="dms:Text">
                    <xsd:simpleType>
                      <xsd:restriction base="dms:Choice">
                        <xsd:enumeration value="Program Mgmt"/>
                        <xsd:enumeration value="TD"/>
                        <xsd:enumeration value="Psychometrics"/>
                        <xsd:enumeration value="Editing"/>
                        <xsd:enumeration value="ATS"/>
                        <xsd:enumeration value="KSDE"/>
                      </xsd:restriction>
                    </xsd:simpleType>
                  </xsd:union>
                </xsd:simpleType>
              </xsd:element>
            </xsd:sequence>
          </xsd:extension>
        </xsd:complexContent>
      </xsd:complexType>
    </xsd:element>
    <xsd:element name="Description" ma:index="8" nillable="true" ma:displayName="Description" ma:format="Dropdown" ma:internalName="Description">
      <xsd:simpleType>
        <xsd:union memberTypes="dms:Text">
          <xsd:simpleType>
            <xsd:restriction base="dms:Choice">
              <xsd:enumeration value="Archive"/>
              <xsd:enumeration value="Assessment"/>
              <xsd:enumeration value="Handout"/>
              <xsd:enumeration value="Monthly Reporting"/>
              <xsd:enumeration value="Notes"/>
              <xsd:enumeration value="Process"/>
              <xsd:enumeration value="Score Reporting"/>
              <xsd:enumeration value="Status Report"/>
              <xsd:enumeration value="RFP"/>
              <xsd:enumeration value="Evaluation"/>
              <xsd:enumeration value="Blueprint"/>
              <xsd:enumeration value="Comparative"/>
              <xsd:enumeration value="Manuals"/>
              <xsd:enumeration value="Proposal"/>
              <xsd:enumeration value="Agenda"/>
              <xsd:enumeration value="Recording"/>
              <xsd:enumeration value="2-Year Plan"/>
              <xsd:enumeration value="5-Year Plan"/>
              <xsd:enumeration value="Design Meeting"/>
            </xsd:restriction>
          </xsd:simpleType>
        </xsd:union>
      </xsd:simpleType>
    </xsd:element>
    <xsd:element name="MeetingTitle" ma:index="9" nillable="true" ma:displayName="Meeting Title" ma:format="Dropdown" ma:internalName="MeetingTitle">
      <xsd:simpleType>
        <xsd:restriction base="dms:Text">
          <xsd:maxLength value="255"/>
        </xsd:restriction>
      </xsd:simpleType>
    </xsd:element>
    <xsd:element name="Meeting_x0020_Type" ma:index="10" nillable="true" ma:displayName="Meeting Type" ma:format="Dropdown" ma:internalName="Meeting_x0020_Type">
      <xsd:simpleType>
        <xsd:restriction base="dms:Choice">
          <xsd:enumeration value="Kick-off"/>
          <xsd:enumeration value="Bi-Weekly"/>
          <xsd:enumeration value="TAC"/>
          <xsd:enumeration value="Design"/>
          <xsd:enumeration value="Other"/>
        </xsd:restriction>
      </xsd:simpleType>
    </xsd:element>
    <xsd:element name="Year" ma:index="12" nillable="true" ma:displayName="Year" ma:description="Fiscal year of publishing" ma:format="Dropdown" ma:internalName="Year">
      <xsd:simpleType>
        <xsd:restriction base="dms:Text">
          <xsd:maxLength value="255"/>
        </xsd:restriction>
      </xsd:simpleType>
    </xsd:element>
    <xsd:element name="Assessment_x0020_Type" ma:index="13" nillable="true" ma:displayName="Assessment" ma:internalName="Assessment_x0020_Type">
      <xsd:complexType>
        <xsd:complexContent>
          <xsd:extension base="dms:MultiChoice">
            <xsd:sequence>
              <xsd:element name="Value" maxOccurs="unbounded" minOccurs="0" nillable="true">
                <xsd:simpleType>
                  <xsd:restriction base="dms:Choice">
                    <xsd:enumeration value="Interim"/>
                    <xsd:enumeration value="Summative"/>
                    <xsd:enumeration value="Screener"/>
                  </xsd:restriction>
                </xsd:simpleType>
              </xsd:element>
            </xsd:sequence>
          </xsd:extension>
        </xsd:complexContent>
      </xsd:complexType>
    </xsd:element>
    <xsd:element name="Program" ma:index="14" nillable="true" ma:displayName="Program" ma:internalName="Program">
      <xsd:complexType>
        <xsd:complexContent>
          <xsd:extension base="dms:MultiChoice">
            <xsd:sequence>
              <xsd:element name="Value" maxOccurs="unbounded" minOccurs="0" nillable="true">
                <xsd:simpleType>
                  <xsd:restriction base="dms:Choice">
                    <xsd:enumeration value="KAP"/>
                    <xsd:enumeration value="KELPA"/>
                  </xsd:restriction>
                </xsd:simpleType>
              </xsd:element>
            </xsd:sequence>
          </xsd:extension>
        </xsd:complexContent>
      </xsd:complexType>
    </xsd:element>
    <xsd:element name="Status" ma:index="16" nillable="true" ma:displayName="Status" ma:format="Dropdown" ma:indexed="true" ma:internalName="Status">
      <xsd:simpleType>
        <xsd:restriction base="dms:Choice">
          <xsd:enumeration value="Drafting"/>
          <xsd:enumeration value="Final"/>
          <xsd:enumeration value="Posted"/>
          <xsd:enumeration value="Future"/>
          <xsd:enumeration value="Reference"/>
          <xsd:enumeration value="Archive"/>
        </xsd:restriction>
      </xsd:simpleType>
    </xsd:element>
    <xsd:element name="_x0070_iu6" ma:index="17" nillable="true" ma:displayName="Text" ma:internalName="_x0070_iu6">
      <xsd:simpleType>
        <xsd:restriction base="dms:Text"/>
      </xsd:simpleType>
    </xsd:element>
    <xsd:element name="Assigned_x0020_Team" ma:index="18" nillable="true" ma:displayName="Assigned Team" ma:internalName="Assigned_x0020_Team">
      <xsd:complexType>
        <xsd:complexContent>
          <xsd:extension base="dms:MultiChoiceFillIn">
            <xsd:sequence>
              <xsd:element name="Value" maxOccurs="unbounded" minOccurs="0" nillable="true">
                <xsd:simpleType>
                  <xsd:union memberTypes="dms:Text">
                    <xsd:simpleType>
                      <xsd:restriction base="dms:Choice">
                        <xsd:enumeration value="ATS"/>
                        <xsd:enumeration value="Editing"/>
                        <xsd:enumeration value="KSDE"/>
                        <xsd:enumeration value="Test Development"/>
                        <xsd:enumeration value="Program Mgmt"/>
                        <xsd:enumeration value="Psychometrics"/>
                      </xsd:restriction>
                    </xsd:simpleType>
                  </xsd:union>
                </xsd:simpleType>
              </xsd:element>
            </xsd:sequence>
          </xsd:extension>
        </xsd:complexContent>
      </xsd:complexType>
    </xsd:element>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LengthInSeconds" ma:index="35" nillable="true" ma:displayName="Length (seconds)"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2" nillable="true" ma:displayName="MediaServiceObjectDetectorVersions" ma:hidden="true" ma:indexed="true" ma:internalName="MediaServiceObjectDetectorVersions" ma:readOnly="true">
      <xsd:simpleType>
        <xsd:restriction base="dms:Text"/>
      </xsd:simpleType>
    </xsd:element>
    <xsd:element name="MediaServiceSearchProperties" ma:index="4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843748-0407-4809-9894-91aebaf9671a"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element name="TaxKeywordTaxHTField" ma:index="36" nillable="true" ma:taxonomy="true" ma:internalName="TaxKeywordTaxHTField" ma:taxonomyFieldName="TaxKeyword" ma:displayName="Enterprise Keywords" ma:fieldId="{23f27201-bee3-471e-b2e7-b64fd8b7ca38}" ma:taxonomyMulti="true" ma:sspId="5c2c5899-478d-4689-af14-80570c5f1ccc" ma:termSetId="00000000-0000-0000-0000-000000000000" ma:anchorId="00000000-0000-0000-0000-000000000000" ma:open="true" ma:isKeyword="true">
      <xsd:complexType>
        <xsd:sequence>
          <xsd:element ref="pc:Terms" minOccurs="0" maxOccurs="1"/>
        </xsd:sequence>
      </xsd:complexType>
    </xsd:element>
    <xsd:element name="TaxCatchAll" ma:index="37" nillable="true" ma:displayName="Taxonomy Catch All Column" ma:hidden="true" ma:list="{e2879ad2-c163-4fe4-90c4-3a8eacd119f8}" ma:internalName="TaxCatchAll" ma:showField="CatchAllData" ma:web="bf843748-0407-4809-9894-91aebaf967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0" ma:displayName="Content Title"/>
        <xsd:element ref="dc:subject" minOccurs="0" maxOccurs="1" ma:index="15"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eting xmlns="28cb6b6f-48a8-4dce-8fa5-b2c9a6367486" xsi:nil="true"/>
    <Description xmlns="28cb6b6f-48a8-4dce-8fa5-b2c9a6367486" xsi:nil="true"/>
    <_x0070_iu6 xmlns="28cb6b6f-48a8-4dce-8fa5-b2c9a6367486" xsi:nil="true"/>
    <TaxCatchAll xmlns="bf843748-0407-4809-9894-91aebaf9671a">
      <Value>40</Value>
      <Value>130</Value>
      <Value>38</Value>
    </TaxCatchAll>
    <Content xmlns="28cb6b6f-48a8-4dce-8fa5-b2c9a6367486" xsi:nil="true"/>
    <Meeting_x0020_Type xmlns="28cb6b6f-48a8-4dce-8fa5-b2c9a6367486" xsi:nil="true"/>
    <MeetingTitle xmlns="28cb6b6f-48a8-4dce-8fa5-b2c9a6367486" xsi:nil="true"/>
    <TaxKeywordTaxHTField xmlns="bf843748-0407-4809-9894-91aebaf9671a">
      <Terms xmlns="http://schemas.microsoft.com/office/infopath/2007/PartnerControls">
        <TermInfo xmlns="http://schemas.microsoft.com/office/infopath/2007/PartnerControls">
          <TermName xmlns="http://schemas.microsoft.com/office/infopath/2007/PartnerControls">Webinar</TermName>
          <TermId xmlns="http://schemas.microsoft.com/office/infopath/2007/PartnerControls">9cd47c6e-b95c-48e1-9ff0-a07dcf0dccf9</TermId>
        </TermInfo>
        <TermInfo xmlns="http://schemas.microsoft.com/office/infopath/2007/PartnerControls">
          <TermName xmlns="http://schemas.microsoft.com/office/infopath/2007/PartnerControls">BTC</TermName>
          <TermId xmlns="http://schemas.microsoft.com/office/infopath/2007/PartnerControls">c98fd832-d1e2-4c1a-96df-04be7c081bc0</TermId>
        </TermInfo>
        <TermInfo xmlns="http://schemas.microsoft.com/office/infopath/2007/PartnerControls">
          <TermName xmlns="http://schemas.microsoft.com/office/infopath/2007/PartnerControls">DTC</TermName>
          <TermId xmlns="http://schemas.microsoft.com/office/infopath/2007/PartnerControls">3ca5ad51-5080-49b9-b7b6-58a82a6720d4</TermId>
        </TermInfo>
      </Terms>
    </TaxKeywordTaxHTField>
    <Status xmlns="28cb6b6f-48a8-4dce-8fa5-b2c9a6367486">Drafting</Status>
    <lcf76f155ced4ddcb4097134ff3c332f xmlns="28cb6b6f-48a8-4dce-8fa5-b2c9a6367486">
      <Terms xmlns="http://schemas.microsoft.com/office/infopath/2007/PartnerControls"/>
    </lcf76f155ced4ddcb4097134ff3c332f>
    <Year xmlns="28cb6b6f-48a8-4dce-8fa5-b2c9a6367486" xsi:nil="true"/>
    <Team xmlns="28cb6b6f-48a8-4dce-8fa5-b2c9a6367486" xsi:nil="true"/>
    <Meeting_x0020_Date xmlns="28cb6b6f-48a8-4dce-8fa5-b2c9a6367486" xsi:nil="true"/>
    <Document_x0020_Type xmlns="28cb6b6f-48a8-4dce-8fa5-b2c9a6367486" xsi:nil="true"/>
    <Assigned_x0020_Team xmlns="28cb6b6f-48a8-4dce-8fa5-b2c9a6367486" xsi:nil="true"/>
    <Owner xmlns="28cb6b6f-48a8-4dce-8fa5-b2c9a6367486" xsi:nil="true"/>
    <Sharedon xmlns="28cb6b6f-48a8-4dce-8fa5-b2c9a6367486">2023-08-01T20:08:55+00:00</Sharedon>
    <Assessment_x0020_Type xmlns="28cb6b6f-48a8-4dce-8fa5-b2c9a6367486" xsi:nil="true"/>
    <Program xmlns="28cb6b6f-48a8-4dce-8fa5-b2c9a6367486" xsi:nil="true"/>
    <SharedWithUsers xmlns="bf843748-0407-4809-9894-91aebaf9671a">
      <UserInfo>
        <DisplayName>Braun, Lisa Marie</DisplayName>
        <AccountId>329</AccountId>
        <AccountType/>
      </UserInfo>
      <UserInfo>
        <DisplayName>Martin, Susan Dressler</DisplayName>
        <AccountId>18</AccountId>
        <AccountType/>
      </UserInfo>
      <UserInfo>
        <DisplayName>Johnson, Aletra A</DisplayName>
        <AccountId>271</AccountId>
        <AccountType/>
      </UserInfo>
      <UserInfo>
        <DisplayName>Turner, Charles W</DisplayName>
        <AccountId>140</AccountId>
        <AccountType/>
      </UserInfo>
      <UserInfo>
        <DisplayName>Skaggs, Sean Patrick</DisplayName>
        <AccountId>141</AccountId>
        <AccountType/>
      </UserInfo>
      <UserInfo>
        <DisplayName>Kocen, Katherine Ann</DisplayName>
        <AccountId>1120</AccountId>
        <AccountType/>
      </UserInfo>
      <UserInfo>
        <DisplayName>Montague, Mitch</DisplayName>
        <AccountId>822</AccountId>
        <AccountType/>
      </UserInfo>
      <UserInfo>
        <DisplayName>Jaimez, Amy</DisplayName>
        <AccountId>147</AccountId>
        <AccountType/>
      </UserInfo>
      <UserInfo>
        <DisplayName>Reinardy, Trent</DisplayName>
        <AccountId>1535</AccountId>
        <AccountType/>
      </UserInfo>
      <UserInfo>
        <DisplayName>Hansen, Brad</DisplayName>
        <AccountId>1085</AccountId>
        <AccountType/>
      </UserInfo>
      <UserInfo>
        <DisplayName>Jarrett, Drew</DisplayName>
        <AccountId>153</AccountId>
        <AccountType/>
      </UserInfo>
    </SharedWithUser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5BC0F185-2989-4761-A1E1-F53230B33F66}">
  <ds:schemaRefs>
    <ds:schemaRef ds:uri="28cb6b6f-48a8-4dce-8fa5-b2c9a6367486"/>
    <ds:schemaRef ds:uri="bf843748-0407-4809-9894-91aebaf96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989B36-3905-4D71-9AD1-EDCFAD04EC31}">
  <ds:schemaRefs>
    <ds:schemaRef ds:uri="28cb6b6f-48a8-4dce-8fa5-b2c9a6367486"/>
    <ds:schemaRef ds:uri="bf843748-0407-4809-9894-91aebaf967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55</Slides>
  <Notes>53</Notes>
  <HiddenSlides>0</HiddenSlide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Custom Design</vt:lpstr>
      <vt:lpstr>KELPA Test Coordinator Training</vt:lpstr>
      <vt:lpstr>Agenda</vt:lpstr>
      <vt:lpstr>KELPA Overview</vt:lpstr>
      <vt:lpstr>2024 KELPA Overview</vt:lpstr>
      <vt:lpstr>KELPA Administration/Scoring</vt:lpstr>
      <vt:lpstr>KELPA Materials and Resources</vt:lpstr>
      <vt:lpstr>KELPA Examiner’s Manual</vt:lpstr>
      <vt:lpstr>Monitored and Transitional  ESOL students</vt:lpstr>
      <vt:lpstr>KELPA Domain-Assessments and Item Count</vt:lpstr>
      <vt:lpstr>KELPA Testing and Scoring Windows</vt:lpstr>
      <vt:lpstr>2024 KELPA: Testing Time</vt:lpstr>
      <vt:lpstr>Grade K and Grade 1 Writing</vt:lpstr>
      <vt:lpstr>Security &amp; Ethics</vt:lpstr>
      <vt:lpstr>Test Proctor Responsibilities</vt:lpstr>
      <vt:lpstr>Prohibited Practices</vt:lpstr>
      <vt:lpstr>Accommodations</vt:lpstr>
      <vt:lpstr>Accommodations</vt:lpstr>
      <vt:lpstr>Before KELPA</vt:lpstr>
      <vt:lpstr>Kite Suite</vt:lpstr>
      <vt:lpstr>Install Kite Student Portal</vt:lpstr>
      <vt:lpstr>Whitelisting Kite URLs</vt:lpstr>
      <vt:lpstr>Kite Student Portal Manual for Test Administrators</vt:lpstr>
      <vt:lpstr>Kite Educator Portal</vt:lpstr>
      <vt:lpstr>Submit TEST records</vt:lpstr>
      <vt:lpstr>Kite Service Desk</vt:lpstr>
      <vt:lpstr>Personally Identifiable Information</vt:lpstr>
      <vt:lpstr>Headset: Recording Oral Responses for the Speaking Domain Test</vt:lpstr>
      <vt:lpstr>KELPA &amp; Technology Practice Tests</vt:lpstr>
      <vt:lpstr>Kite Practice Test Guide for Educators</vt:lpstr>
      <vt:lpstr>View Rater Training Materials</vt:lpstr>
      <vt:lpstr>During KELPA</vt:lpstr>
      <vt:lpstr>Usernames and Passwords</vt:lpstr>
      <vt:lpstr>Daily Access Codes</vt:lpstr>
      <vt:lpstr>Daily Access Codes</vt:lpstr>
      <vt:lpstr>Room/Lab Preparation</vt:lpstr>
      <vt:lpstr>Kite Student Portal</vt:lpstr>
      <vt:lpstr>Kite Student Portal</vt:lpstr>
      <vt:lpstr>Student Portal Navigation Bar</vt:lpstr>
      <vt:lpstr>Student Portal End Review Screen</vt:lpstr>
      <vt:lpstr>After KELPA</vt:lpstr>
      <vt:lpstr>Hand Scoring Speaking &amp; Writing</vt:lpstr>
      <vt:lpstr>KELPA Scoring Manual</vt:lpstr>
      <vt:lpstr>Test Administration and Scoring Directions</vt:lpstr>
      <vt:lpstr>Test Administration and  Scoring Directions</vt:lpstr>
      <vt:lpstr>Test Administration and Scoring Considerations </vt:lpstr>
      <vt:lpstr>Second Rater</vt:lpstr>
      <vt:lpstr>Second Rater Guidelines</vt:lpstr>
      <vt:lpstr>Second Rater: Monitor Scoring </vt:lpstr>
      <vt:lpstr>Second Rater: Monitor Scoring Extract Screenshot</vt:lpstr>
      <vt:lpstr>Test Administration and Scoring Directions Student Writing Booklets for Grade K and 1</vt:lpstr>
      <vt:lpstr> Submitting Grade K and Grade 1 Writing Responses </vt:lpstr>
      <vt:lpstr>Submitting Grade K and Grade 1 Writing Responses</vt:lpstr>
      <vt:lpstr>Submitting Grade K and Grade 1 Writing Responses</vt:lpstr>
      <vt:lpstr>Submitting Grade K and Grade 1 Writing Responses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 Test Coordinator Training</dc:title>
  <dc:creator>Kansas Assessment Program</dc:creator>
  <cp:keywords>DTC, BTC, Webinar</cp:keywords>
  <cp:revision>4</cp:revision>
  <dcterms:created xsi:type="dcterms:W3CDTF">2017-11-21T21:33:09Z</dcterms:created>
  <dcterms:modified xsi:type="dcterms:W3CDTF">2023-12-15T17:44:18Z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0x010100D01BFE89887CE14EA17835EF39CB8043</vt:lpwstr>
  </property>
  <property fmtid="{D5CDD505-2E9C-101B-9397-08002B2CF9AE}" pid="3" name="TaxKeyword">
    <vt:lpwstr>40;#Webinar|9cd47c6e-b95c-48e1-9ff0-a07dcf0dccf9;#130;#BTC|c98fd832-d1e2-4c1a-96df-04be7c081bc0;#38;#DTC|3ca5ad51-5080-49b9-b7b6-58a82a6720d4</vt:lpwstr>
  </property>
  <property fmtid="{D5CDD505-2E9C-101B-9397-08002B2CF9AE}" pid="4" name="MediaServiceImageTags">
    <vt:lpwstr/>
  </property>
</Properties>
</file>